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notesSlides/notesSlide2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0.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1.xml" ContentType="application/vnd.openxmlformats-officedocument.presentationml.notesSlide+xml"/>
  <Override PartName="/ppt/tags/tag9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5.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60"/>
  </p:notesMasterIdLst>
  <p:handoutMasterIdLst>
    <p:handoutMasterId r:id="rId61"/>
  </p:handoutMasterIdLst>
  <p:sldIdLst>
    <p:sldId id="507" r:id="rId2"/>
    <p:sldId id="508" r:id="rId3"/>
    <p:sldId id="509" r:id="rId4"/>
    <p:sldId id="510" r:id="rId5"/>
    <p:sldId id="511" r:id="rId6"/>
    <p:sldId id="512" r:id="rId7"/>
    <p:sldId id="513" r:id="rId8"/>
    <p:sldId id="514" r:id="rId9"/>
    <p:sldId id="515" r:id="rId10"/>
    <p:sldId id="516" r:id="rId11"/>
    <p:sldId id="281" r:id="rId12"/>
    <p:sldId id="280" r:id="rId13"/>
    <p:sldId id="480" r:id="rId14"/>
    <p:sldId id="267" r:id="rId15"/>
    <p:sldId id="277" r:id="rId16"/>
    <p:sldId id="505" r:id="rId17"/>
    <p:sldId id="411" r:id="rId18"/>
    <p:sldId id="413" r:id="rId19"/>
    <p:sldId id="378" r:id="rId20"/>
    <p:sldId id="517" r:id="rId21"/>
    <p:sldId id="518" r:id="rId22"/>
    <p:sldId id="519" r:id="rId23"/>
    <p:sldId id="520" r:id="rId24"/>
    <p:sldId id="304" r:id="rId25"/>
    <p:sldId id="396" r:id="rId26"/>
    <p:sldId id="272" r:id="rId27"/>
    <p:sldId id="454" r:id="rId28"/>
    <p:sldId id="495" r:id="rId29"/>
    <p:sldId id="271" r:id="rId30"/>
    <p:sldId id="296" r:id="rId31"/>
    <p:sldId id="496" r:id="rId32"/>
    <p:sldId id="498" r:id="rId33"/>
    <p:sldId id="497" r:id="rId34"/>
    <p:sldId id="499" r:id="rId35"/>
    <p:sldId id="489" r:id="rId36"/>
    <p:sldId id="455" r:id="rId37"/>
    <p:sldId id="484" r:id="rId38"/>
    <p:sldId id="478" r:id="rId39"/>
    <p:sldId id="471" r:id="rId40"/>
    <p:sldId id="481" r:id="rId41"/>
    <p:sldId id="491" r:id="rId42"/>
    <p:sldId id="460" r:id="rId43"/>
    <p:sldId id="464" r:id="rId44"/>
    <p:sldId id="456" r:id="rId45"/>
    <p:sldId id="466" r:id="rId46"/>
    <p:sldId id="504" r:id="rId47"/>
    <p:sldId id="318" r:id="rId48"/>
    <p:sldId id="493" r:id="rId49"/>
    <p:sldId id="521" r:id="rId50"/>
    <p:sldId id="300" r:id="rId51"/>
    <p:sldId id="501" r:id="rId52"/>
    <p:sldId id="503" r:id="rId53"/>
    <p:sldId id="338" r:id="rId54"/>
    <p:sldId id="432" r:id="rId55"/>
    <p:sldId id="483" r:id="rId56"/>
    <p:sldId id="428" r:id="rId57"/>
    <p:sldId id="500" r:id="rId58"/>
    <p:sldId id="429" r:id="rId59"/>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89206" autoAdjust="0"/>
  </p:normalViewPr>
  <p:slideViewPr>
    <p:cSldViewPr snapToGrid="0">
      <p:cViewPr varScale="1">
        <p:scale>
          <a:sx n="92" d="100"/>
          <a:sy n="92" d="100"/>
        </p:scale>
        <p:origin x="120" y="552"/>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15/1/2022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67047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80651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26</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29</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30</a:t>
            </a:fld>
            <a:endParaRPr lang="en-US"/>
          </a:p>
        </p:txBody>
      </p:sp>
      <p:sp>
        <p:nvSpPr>
          <p:cNvPr id="130050" name="Rectangle 2"/>
          <p:cNvSpPr>
            <a:spLocks noGrp="1" noRot="1" noChangeAspect="1" noChangeArrowheads="1" noTextEdit="1"/>
          </p:cNvSpPr>
          <p:nvPr>
            <p:ph type="sldImg"/>
          </p:nvPr>
        </p:nvSpPr>
        <p:spPr>
          <a:xfrm>
            <a:off x="458788" y="720725"/>
            <a:ext cx="6397625" cy="3598863"/>
          </a:xfrm>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Water levels</a:t>
            </a:r>
            <a:r>
              <a:rPr lang="en-US" baseline="0" dirty="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Reduce velocity</a:t>
            </a:r>
            <a:r>
              <a:rPr lang="en-US" baseline="0" dirty="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39</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382588" y="685800"/>
            <a:ext cx="6094412" cy="3429000"/>
          </a:xfrm>
          <a:ln/>
        </p:spPr>
      </p:sp>
      <p:sp>
        <p:nvSpPr>
          <p:cNvPr id="154627" name="Rectangle 3"/>
          <p:cNvSpPr>
            <a:spLocks noGrp="1" noChangeArrowheads="1"/>
          </p:cNvSpPr>
          <p:nvPr>
            <p:ph type="body" idx="1"/>
          </p:nvPr>
        </p:nvSpPr>
        <p:spPr>
          <a:noFill/>
          <a:ln/>
        </p:spPr>
        <p:txBody>
          <a:bodyPr/>
          <a:lstStyle/>
          <a:p>
            <a:r>
              <a:rPr lang="en-US" dirty="0"/>
              <a:t>We now have an alternative design</a:t>
            </a:r>
          </a:p>
        </p:txBody>
      </p:sp>
    </p:spTree>
    <p:extLst>
      <p:ext uri="{BB962C8B-B14F-4D97-AF65-F5344CB8AC3E}">
        <p14:creationId xmlns:p14="http://schemas.microsoft.com/office/powerpoint/2010/main" val="217073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Can you find a place in this algorithm where we have to limit our solution to integers?</a:t>
            </a:r>
          </a:p>
        </p:txBody>
      </p:sp>
      <p:sp>
        <p:nvSpPr>
          <p:cNvPr id="4" name="Slide Number Placeholder 3"/>
          <p:cNvSpPr>
            <a:spLocks noGrp="1"/>
          </p:cNvSpPr>
          <p:nvPr>
            <p:ph type="sldNum" sz="quarter" idx="5"/>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840715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4</a:t>
            </a:fld>
            <a:endParaRPr lang="en-US"/>
          </a:p>
        </p:txBody>
      </p:sp>
      <p:sp>
        <p:nvSpPr>
          <p:cNvPr id="152579" name="Rectangle 2"/>
          <p:cNvSpPr>
            <a:spLocks noGrp="1" noRot="1" noChangeAspect="1" noChangeArrowheads="1" noTextEdit="1"/>
          </p:cNvSpPr>
          <p:nvPr>
            <p:ph type="sldImg"/>
          </p:nvPr>
        </p:nvSpPr>
        <p:spPr>
          <a:xfrm>
            <a:off x="382588" y="685800"/>
            <a:ext cx="6094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50</a:t>
            </a:fld>
            <a:endParaRPr lang="en-US"/>
          </a:p>
        </p:txBody>
      </p:sp>
      <p:sp>
        <p:nvSpPr>
          <p:cNvPr id="140290" name="Rectangle 2"/>
          <p:cNvSpPr>
            <a:spLocks noGrp="1" noRot="1" noChangeAspect="1" noChangeArrowheads="1" noTextEdit="1"/>
          </p:cNvSpPr>
          <p:nvPr>
            <p:ph type="sldImg"/>
          </p:nvPr>
        </p:nvSpPr>
        <p:spPr>
          <a:xfrm>
            <a:off x="458788" y="720725"/>
            <a:ext cx="6397625" cy="3598863"/>
          </a:xfrm>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54</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p>
          <a:p>
            <a:r>
              <a:rPr lang="en-US" baseline="0" dirty="0"/>
              <a:t>Mechanical flocculators have much higher ratio of </a:t>
            </a:r>
            <a:r>
              <a:rPr lang="en-US" baseline="0" dirty="0" err="1"/>
              <a:t>Gmax</a:t>
            </a:r>
            <a:r>
              <a:rPr lang="en-US" baseline="0" dirty="0"/>
              <a:t> to Gave.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5</a:t>
            </a:fld>
            <a:endParaRPr lang="en-US"/>
          </a:p>
        </p:txBody>
      </p:sp>
      <p:sp>
        <p:nvSpPr>
          <p:cNvPr id="175107" name="Rectangle 2"/>
          <p:cNvSpPr>
            <a:spLocks noGrp="1" noRot="1" noChangeAspect="1" noChangeArrowheads="1" noTextEdit="1"/>
          </p:cNvSpPr>
          <p:nvPr>
            <p:ph type="sldImg"/>
          </p:nvPr>
        </p:nvSpPr>
        <p:spPr>
          <a:xfrm>
            <a:off x="382588" y="685800"/>
            <a:ext cx="6094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a:p>
            <a:endParaRPr lang="en-US" dirty="0"/>
          </a:p>
          <a:p>
            <a:r>
              <a:rPr lang="en-US" dirty="0"/>
              <a:t>Why???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2015</a:t>
            </a:r>
          </a:p>
          <a:p>
            <a:pPr fontAlgn="t"/>
            <a:r>
              <a:rPr lang="en-US" sz="1200" b="1" kern="1200" dirty="0">
                <a:solidFill>
                  <a:schemeClr val="tx1"/>
                </a:solidFill>
                <a:effectLst/>
                <a:latin typeface="Arial" charset="0"/>
                <a:ea typeface="+mn-ea"/>
                <a:cs typeface="+mn-cs"/>
              </a:rPr>
              <a:t>Calculate max based</a:t>
            </a:r>
            <a:r>
              <a:rPr lang="en-US" sz="1200" b="1" kern="1200" baseline="0" dirty="0">
                <a:solidFill>
                  <a:schemeClr val="tx1"/>
                </a:solidFill>
                <a:effectLst/>
                <a:latin typeface="Arial" charset="0"/>
                <a:ea typeface="+mn-ea"/>
                <a:cs typeface="+mn-cs"/>
              </a:rPr>
              <a:t> on this wake equation</a:t>
            </a:r>
          </a:p>
          <a:p>
            <a:pPr fontAlgn="t"/>
            <a:r>
              <a:rPr lang="en-US" sz="1200" b="1" kern="1200" baseline="0" dirty="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10</a:t>
            </a:fld>
            <a:endParaRPr lang="en-US"/>
          </a:p>
        </p:txBody>
      </p:sp>
      <p:sp>
        <p:nvSpPr>
          <p:cNvPr id="157699" name="Rectangle 2"/>
          <p:cNvSpPr>
            <a:spLocks noGrp="1" noRot="1" noChangeAspect="1" noChangeArrowheads="1" noTextEdit="1"/>
          </p:cNvSpPr>
          <p:nvPr>
            <p:ph type="sldImg"/>
          </p:nvPr>
        </p:nvSpPr>
        <p:spPr>
          <a:xfrm>
            <a:off x="382588" y="685800"/>
            <a:ext cx="6094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11</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14</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nfluence.cornell.edu/display/AGUACLARA/Validation+Studies+for+ANSYS+Fluent+Turbulence+Model+Simula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nfluence.cornell.edu/display/AGUACLARA/Validation+Studies+for+ANSYS+Fluent+Turbulence+Model+Simulation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xml"/><Relationship Id="rId7"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12.xml"/><Relationship Id="rId10" Type="http://schemas.openxmlformats.org/officeDocument/2006/relationships/image" Target="../media/image31.png"/><Relationship Id="rId4" Type="http://schemas.openxmlformats.org/officeDocument/2006/relationships/slideLayout" Target="../slideLayouts/slideLayout5.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5.png"/><Relationship Id="rId3" Type="http://schemas.openxmlformats.org/officeDocument/2006/relationships/tags" Target="../tags/tag12.xml"/><Relationship Id="rId7" Type="http://schemas.openxmlformats.org/officeDocument/2006/relationships/notesSlide" Target="../notesSlides/notesSlide13.xml"/><Relationship Id="rId12"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11" Type="http://schemas.openxmlformats.org/officeDocument/2006/relationships/image" Target="../media/image35.png"/><Relationship Id="rId5" Type="http://schemas.openxmlformats.org/officeDocument/2006/relationships/tags" Target="../tags/tag14.xml"/><Relationship Id="rId10" Type="http://schemas.openxmlformats.org/officeDocument/2006/relationships/image" Target="../media/image34.png"/><Relationship Id="rId4" Type="http://schemas.openxmlformats.org/officeDocument/2006/relationships/tags" Target="../tags/tag13.xm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tags" Target="../tags/tag17.xml"/><Relationship Id="rId7" Type="http://schemas.openxmlformats.org/officeDocument/2006/relationships/notesSlide" Target="../notesSlides/notesSlide14.xml"/><Relationship Id="rId12" Type="http://schemas.openxmlformats.org/officeDocument/2006/relationships/image" Target="../media/image40.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19.xml"/><Relationship Id="rId10" Type="http://schemas.openxmlformats.org/officeDocument/2006/relationships/image" Target="../media/image38.png"/><Relationship Id="rId4" Type="http://schemas.openxmlformats.org/officeDocument/2006/relationships/tags" Target="../tags/tag18.xm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1.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5.xml"/><Relationship Id="rId7" Type="http://schemas.openxmlformats.org/officeDocument/2006/relationships/image" Target="../media/image4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2.png"/><Relationship Id="rId3" Type="http://schemas.openxmlformats.org/officeDocument/2006/relationships/tags" Target="../tags/tag26.xml"/><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16.xml"/><Relationship Id="rId11" Type="http://schemas.openxmlformats.org/officeDocument/2006/relationships/image" Target="../media/image50.png"/><Relationship Id="rId5" Type="http://schemas.openxmlformats.org/officeDocument/2006/relationships/slideLayout" Target="../slideLayouts/slideLayout2.xml"/><Relationship Id="rId10" Type="http://schemas.openxmlformats.org/officeDocument/2006/relationships/image" Target="../media/image49.png"/><Relationship Id="rId4" Type="http://schemas.openxmlformats.org/officeDocument/2006/relationships/tags" Target="../tags/tag27.xml"/><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0.xml"/><Relationship Id="rId7" Type="http://schemas.openxmlformats.org/officeDocument/2006/relationships/image" Target="../media/image5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2.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3.xml"/><Relationship Id="rId7" Type="http://schemas.openxmlformats.org/officeDocument/2006/relationships/image" Target="../media/image5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guaClara/SWOT/raw/master/Resources/TenStateStandardsWater.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36.xml"/><Relationship Id="rId7" Type="http://schemas.openxmlformats.org/officeDocument/2006/relationships/image" Target="../media/image6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5.xml"/><Relationship Id="rId11" Type="http://schemas.openxmlformats.org/officeDocument/2006/relationships/image" Target="../media/image64.png"/><Relationship Id="rId5" Type="http://schemas.openxmlformats.org/officeDocument/2006/relationships/tags" Target="../tags/tag38.xml"/><Relationship Id="rId10" Type="http://schemas.openxmlformats.org/officeDocument/2006/relationships/image" Target="../media/image63.png"/><Relationship Id="rId4" Type="http://schemas.openxmlformats.org/officeDocument/2006/relationships/tags" Target="../tags/tag37.xml"/><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68.png"/><Relationship Id="rId3" Type="http://schemas.openxmlformats.org/officeDocument/2006/relationships/tags" Target="../tags/tag41.xml"/><Relationship Id="rId7" Type="http://schemas.openxmlformats.org/officeDocument/2006/relationships/slideLayout" Target="../slideLayouts/slideLayout2.xml"/><Relationship Id="rId12" Type="http://schemas.openxmlformats.org/officeDocument/2006/relationships/image" Target="../media/image67.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61.png"/><Relationship Id="rId5" Type="http://schemas.openxmlformats.org/officeDocument/2006/relationships/tags" Target="../tags/tag43.xml"/><Relationship Id="rId10" Type="http://schemas.openxmlformats.org/officeDocument/2006/relationships/image" Target="../media/image66.png"/><Relationship Id="rId4" Type="http://schemas.openxmlformats.org/officeDocument/2006/relationships/tags" Target="../tags/tag42.xml"/><Relationship Id="rId9" Type="http://schemas.openxmlformats.org/officeDocument/2006/relationships/image" Target="../media/image65.png"/><Relationship Id="rId1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4.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73.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72.png"/><Relationship Id="rId5" Type="http://schemas.openxmlformats.org/officeDocument/2006/relationships/tags" Target="../tags/tag50.xml"/><Relationship Id="rId15" Type="http://schemas.openxmlformats.org/officeDocument/2006/relationships/image" Target="../media/image76.png"/><Relationship Id="rId10" Type="http://schemas.openxmlformats.org/officeDocument/2006/relationships/image" Target="../media/image68.png"/><Relationship Id="rId4" Type="http://schemas.openxmlformats.org/officeDocument/2006/relationships/tags" Target="../tags/tag49.xml"/><Relationship Id="rId9" Type="http://schemas.openxmlformats.org/officeDocument/2006/relationships/notesSlide" Target="../notesSlides/notesSlide25.xml"/><Relationship Id="rId1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67.png"/><Relationship Id="rId18" Type="http://schemas.openxmlformats.org/officeDocument/2006/relationships/image" Target="../media/image82.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78.png"/><Relationship Id="rId17" Type="http://schemas.openxmlformats.org/officeDocument/2006/relationships/image" Target="../media/image64.png"/><Relationship Id="rId2" Type="http://schemas.openxmlformats.org/officeDocument/2006/relationships/tags" Target="../tags/tag54.xml"/><Relationship Id="rId16" Type="http://schemas.openxmlformats.org/officeDocument/2006/relationships/image" Target="../media/image81.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4.png"/><Relationship Id="rId5" Type="http://schemas.openxmlformats.org/officeDocument/2006/relationships/tags" Target="../tags/tag57.xml"/><Relationship Id="rId15" Type="http://schemas.openxmlformats.org/officeDocument/2006/relationships/image" Target="../media/image80.png"/><Relationship Id="rId10" Type="http://schemas.openxmlformats.org/officeDocument/2006/relationships/image" Target="../media/image77.png"/><Relationship Id="rId19" Type="http://schemas.openxmlformats.org/officeDocument/2006/relationships/image" Target="../media/image83.png"/><Relationship Id="rId4" Type="http://schemas.openxmlformats.org/officeDocument/2006/relationships/tags" Target="../tags/tag56.xml"/><Relationship Id="rId9" Type="http://schemas.openxmlformats.org/officeDocument/2006/relationships/notesSlide" Target="../notesSlides/notesSlide26.xml"/><Relationship Id="rId1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27.xml"/><Relationship Id="rId13" Type="http://schemas.openxmlformats.org/officeDocument/2006/relationships/image" Target="../media/image86.png"/><Relationship Id="rId3" Type="http://schemas.openxmlformats.org/officeDocument/2006/relationships/tags" Target="../tags/tag62.xml"/><Relationship Id="rId7" Type="http://schemas.openxmlformats.org/officeDocument/2006/relationships/slideLayout" Target="../slideLayouts/slideLayout5.xml"/><Relationship Id="rId12" Type="http://schemas.openxmlformats.org/officeDocument/2006/relationships/image" Target="../media/image85.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84.png"/><Relationship Id="rId5" Type="http://schemas.openxmlformats.org/officeDocument/2006/relationships/tags" Target="../tags/tag64.xml"/><Relationship Id="rId15" Type="http://schemas.openxmlformats.org/officeDocument/2006/relationships/image" Target="../media/image88.png"/><Relationship Id="rId10" Type="http://schemas.openxmlformats.org/officeDocument/2006/relationships/image" Target="../media/image82.png"/><Relationship Id="rId4" Type="http://schemas.openxmlformats.org/officeDocument/2006/relationships/tags" Target="../tags/tag63.xml"/><Relationship Id="rId9" Type="http://schemas.openxmlformats.org/officeDocument/2006/relationships/image" Target="../media/image620.png"/><Relationship Id="rId1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2.png"/><Relationship Id="rId3" Type="http://schemas.openxmlformats.org/officeDocument/2006/relationships/tags" Target="../tags/tag68.xm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5.xml"/><Relationship Id="rId11" Type="http://schemas.openxmlformats.org/officeDocument/2006/relationships/image" Target="../media/image95.png"/><Relationship Id="rId5" Type="http://schemas.openxmlformats.org/officeDocument/2006/relationships/tags" Target="../tags/tag70.xml"/><Relationship Id="rId10" Type="http://schemas.openxmlformats.org/officeDocument/2006/relationships/image" Target="../media/image94.png"/><Relationship Id="rId4" Type="http://schemas.openxmlformats.org/officeDocument/2006/relationships/tags" Target="../tags/tag69.xml"/><Relationship Id="rId9"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660.png"/><Relationship Id="rId18" Type="http://schemas.openxmlformats.org/officeDocument/2006/relationships/image" Target="../media/image96.png"/><Relationship Id="rId3" Type="http://schemas.openxmlformats.org/officeDocument/2006/relationships/tags" Target="../tags/tag73.xml"/><Relationship Id="rId21" Type="http://schemas.openxmlformats.org/officeDocument/2006/relationships/image" Target="../media/image102.png"/><Relationship Id="rId7" Type="http://schemas.openxmlformats.org/officeDocument/2006/relationships/tags" Target="../tags/tag77.xml"/><Relationship Id="rId12" Type="http://schemas.openxmlformats.org/officeDocument/2006/relationships/image" Target="../media/image97.png"/><Relationship Id="rId17" Type="http://schemas.openxmlformats.org/officeDocument/2006/relationships/image" Target="../media/image95.png"/><Relationship Id="rId2" Type="http://schemas.openxmlformats.org/officeDocument/2006/relationships/tags" Target="../tags/tag72.xml"/><Relationship Id="rId16" Type="http://schemas.openxmlformats.org/officeDocument/2006/relationships/image" Target="../media/image99.png"/><Relationship Id="rId20" Type="http://schemas.openxmlformats.org/officeDocument/2006/relationships/image" Target="../media/image101.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notesSlide" Target="../notesSlides/notesSlide29.xml"/><Relationship Id="rId5" Type="http://schemas.openxmlformats.org/officeDocument/2006/relationships/tags" Target="../tags/tag75.xml"/><Relationship Id="rId15" Type="http://schemas.openxmlformats.org/officeDocument/2006/relationships/image" Target="../media/image75.png"/><Relationship Id="rId10" Type="http://schemas.openxmlformats.org/officeDocument/2006/relationships/slideLayout" Target="../slideLayouts/slideLayout2.xml"/><Relationship Id="rId19" Type="http://schemas.openxmlformats.org/officeDocument/2006/relationships/image" Target="../media/image100.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98.png"/><Relationship Id="rId22" Type="http://schemas.openxmlformats.org/officeDocument/2006/relationships/image" Target="../media/image103.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108.png"/><Relationship Id="rId3" Type="http://schemas.openxmlformats.org/officeDocument/2006/relationships/tags" Target="../tags/tag82.xml"/><Relationship Id="rId7" Type="http://schemas.openxmlformats.org/officeDocument/2006/relationships/slideLayout" Target="../slideLayouts/slideLayout5.xml"/><Relationship Id="rId12" Type="http://schemas.openxmlformats.org/officeDocument/2006/relationships/image" Target="../media/image107.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06.png"/><Relationship Id="rId5" Type="http://schemas.openxmlformats.org/officeDocument/2006/relationships/tags" Target="../tags/tag84.xml"/><Relationship Id="rId10" Type="http://schemas.openxmlformats.org/officeDocument/2006/relationships/image" Target="../media/image105.png"/><Relationship Id="rId4" Type="http://schemas.openxmlformats.org/officeDocument/2006/relationships/tags" Target="../tags/tag83.xml"/><Relationship Id="rId9" Type="http://schemas.openxmlformats.org/officeDocument/2006/relationships/image" Target="../media/image104.pn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4.png"/><Relationship Id="rId3" Type="http://schemas.openxmlformats.org/officeDocument/2006/relationships/tags" Target="../tags/tag88.xml"/><Relationship Id="rId7" Type="http://schemas.openxmlformats.org/officeDocument/2006/relationships/slideLayout" Target="../slideLayouts/slideLayout5.xml"/><Relationship Id="rId12" Type="http://schemas.openxmlformats.org/officeDocument/2006/relationships/image" Target="../media/image113.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112.png"/><Relationship Id="rId5" Type="http://schemas.openxmlformats.org/officeDocument/2006/relationships/tags" Target="../tags/tag90.xml"/><Relationship Id="rId10" Type="http://schemas.openxmlformats.org/officeDocument/2006/relationships/image" Target="../media/image72.png"/><Relationship Id="rId4" Type="http://schemas.openxmlformats.org/officeDocument/2006/relationships/tags" Target="../tags/tag89.xml"/><Relationship Id="rId9" Type="http://schemas.openxmlformats.org/officeDocument/2006/relationships/image" Target="../media/image111.png"/><Relationship Id="rId1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6.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5.xml"/><Relationship Id="rId1" Type="http://schemas.openxmlformats.org/officeDocument/2006/relationships/tags" Target="../tags/tag92.xml"/></Relationships>
</file>

<file path=ppt/slides/_rels/slide5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1.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20.png"/><Relationship Id="rId5" Type="http://schemas.openxmlformats.org/officeDocument/2006/relationships/image" Target="../media/image1170.png"/><Relationship Id="rId4"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hyperlink" Target="http://spsengineering.com/flocculator/"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notesSlide" Target="../notesSlides/notesSlide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12192000" cy="9144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vendor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for small </a:t>
            </a:r>
            <a:r>
              <a:rPr lang="en-US" sz="2400" dirty="0" err="1"/>
              <a:t>flocculators</a:t>
            </a:r>
            <a:r>
              <a:rPr lang="en-US" sz="2400" dirty="0"/>
              <a:t> based on the fundamental physics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2019 – Learned that head loss is higher than we had predicted</a:t>
            </a:r>
          </a:p>
          <a:p>
            <a:r>
              <a:rPr lang="en-US" sz="2400" dirty="0"/>
              <a:t>202x –We increase the efficiency of removal of small particles by inventing???????</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275347" y="274637"/>
            <a:ext cx="10307052"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a:t>AguaClara Hydraulic Flocculation Model</a:t>
            </a:r>
            <a:endParaRPr/>
          </a:p>
        </p:txBody>
      </p:sp>
      <p:pic>
        <p:nvPicPr>
          <p:cNvPr id="265" name="Google Shape;265;p25"/>
          <p:cNvPicPr preferRelativeResize="0"/>
          <p:nvPr/>
        </p:nvPicPr>
        <p:blipFill rotWithShape="1">
          <a:blip r:embed="rId3">
            <a:alphaModFix/>
          </a:blip>
          <a:srcRect/>
          <a:stretch/>
        </p:blipFill>
        <p:spPr>
          <a:xfrm>
            <a:off x="353882" y="3826711"/>
            <a:ext cx="3125637" cy="1102020"/>
          </a:xfrm>
          <a:prstGeom prst="rect">
            <a:avLst/>
          </a:prstGeom>
          <a:noFill/>
          <a:ln>
            <a:noFill/>
          </a:ln>
        </p:spPr>
      </p:pic>
      <p:grpSp>
        <p:nvGrpSpPr>
          <p:cNvPr id="3" name="Group 2">
            <a:extLst>
              <a:ext uri="{FF2B5EF4-FFF2-40B4-BE49-F238E27FC236}">
                <a16:creationId xmlns:a16="http://schemas.microsoft.com/office/drawing/2014/main" id="{7D6E4998-2D39-4DA5-BC19-26F5B7D92708}"/>
              </a:ext>
            </a:extLst>
          </p:cNvPr>
          <p:cNvGrpSpPr/>
          <p:nvPr/>
        </p:nvGrpSpPr>
        <p:grpSpPr>
          <a:xfrm>
            <a:off x="8665495" y="1528098"/>
            <a:ext cx="3346077" cy="2608906"/>
            <a:chOff x="8665495" y="1528098"/>
            <a:chExt cx="3346077" cy="2608906"/>
          </a:xfrm>
        </p:grpSpPr>
        <p:pic>
          <p:nvPicPr>
            <p:cNvPr id="267" name="Google Shape;267;p25" descr="MCED00214_0000[1]"/>
            <p:cNvPicPr preferRelativeResize="0"/>
            <p:nvPr/>
          </p:nvPicPr>
          <p:blipFill rotWithShape="1">
            <a:blip r:embed="rId4">
              <a:alphaModFix/>
            </a:blip>
            <a:srcRect/>
            <a:stretch/>
          </p:blipFill>
          <p:spPr>
            <a:xfrm>
              <a:off x="9504839" y="2316163"/>
              <a:ext cx="294217" cy="253057"/>
            </a:xfrm>
            <a:prstGeom prst="rect">
              <a:avLst/>
            </a:prstGeom>
            <a:noFill/>
            <a:ln>
              <a:noFill/>
            </a:ln>
          </p:spPr>
        </p:pic>
        <p:sp>
          <p:nvSpPr>
            <p:cNvPr id="268" name="Google Shape;268;p25"/>
            <p:cNvSpPr/>
            <p:nvPr/>
          </p:nvSpPr>
          <p:spPr>
            <a:xfrm>
              <a:off x="8665495"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dirty="0">
                <a:solidFill>
                  <a:srgbClr val="000000"/>
                </a:solidFill>
                <a:latin typeface="Arial"/>
                <a:ea typeface="Arial"/>
                <a:cs typeface="Arial"/>
                <a:sym typeface="Arial"/>
              </a:endParaRPr>
            </a:p>
          </p:txBody>
        </p:sp>
        <p:pic>
          <p:nvPicPr>
            <p:cNvPr id="269" name="Google Shape;269;p25" descr="MCED00214_0000[1]"/>
            <p:cNvPicPr preferRelativeResize="0"/>
            <p:nvPr/>
          </p:nvPicPr>
          <p:blipFill rotWithShape="1">
            <a:blip r:embed="rId4">
              <a:alphaModFix/>
            </a:blip>
            <a:srcRect/>
            <a:stretch/>
          </p:blipFill>
          <p:spPr>
            <a:xfrm>
              <a:off x="10925237" y="2295447"/>
              <a:ext cx="294217" cy="253057"/>
            </a:xfrm>
            <a:prstGeom prst="rect">
              <a:avLst/>
            </a:prstGeom>
            <a:noFill/>
            <a:ln>
              <a:noFill/>
            </a:ln>
          </p:spPr>
        </p:pic>
        <p:sp>
          <p:nvSpPr>
            <p:cNvPr id="270" name="Google Shape;270;p25"/>
            <p:cNvSpPr/>
            <p:nvPr/>
          </p:nvSpPr>
          <p:spPr>
            <a:xfrm>
              <a:off x="10129142"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a:solidFill>
                  <a:srgbClr val="000000"/>
                </a:solidFill>
                <a:latin typeface="Arial"/>
                <a:ea typeface="Arial"/>
                <a:cs typeface="Arial"/>
                <a:sym typeface="Arial"/>
              </a:endParaRPr>
            </a:p>
          </p:txBody>
        </p:sp>
        <p:cxnSp>
          <p:nvCxnSpPr>
            <p:cNvPr id="271" name="Google Shape;271;p25"/>
            <p:cNvCxnSpPr/>
            <p:nvPr/>
          </p:nvCxnSpPr>
          <p:spPr>
            <a:xfrm>
              <a:off x="9579896" y="2582702"/>
              <a:ext cx="1460500" cy="1821"/>
            </a:xfrm>
            <a:prstGeom prst="straightConnector1">
              <a:avLst/>
            </a:prstGeom>
            <a:noFill/>
            <a:ln w="25400" cap="flat" cmpd="sng">
              <a:solidFill>
                <a:schemeClr val="accent4"/>
              </a:solidFill>
              <a:prstDash val="solid"/>
              <a:round/>
              <a:headEnd type="triangle" w="med" len="med"/>
              <a:tailEnd type="triangle" w="med" len="med"/>
            </a:ln>
          </p:spPr>
        </p:cxnSp>
        <p:cxnSp>
          <p:nvCxnSpPr>
            <p:cNvPr id="272" name="Google Shape;272;p25"/>
            <p:cNvCxnSpPr/>
            <p:nvPr/>
          </p:nvCxnSpPr>
          <p:spPr>
            <a:xfrm flipH="1" flipV="1">
              <a:off x="10403105" y="2582702"/>
              <a:ext cx="269643" cy="796247"/>
            </a:xfrm>
            <a:prstGeom prst="straightConnector1">
              <a:avLst/>
            </a:prstGeom>
            <a:noFill/>
            <a:ln w="12700" cap="flat" cmpd="sng">
              <a:solidFill>
                <a:schemeClr val="dk1"/>
              </a:solidFill>
              <a:prstDash val="solid"/>
              <a:round/>
              <a:headEnd type="none" w="sm" len="sm"/>
              <a:tailEnd type="stealth" w="med" len="med"/>
            </a:ln>
          </p:spPr>
        </p:cxnSp>
        <p:pic>
          <p:nvPicPr>
            <p:cNvPr id="273" name="Google Shape;273;p25"/>
            <p:cNvPicPr preferRelativeResize="0"/>
            <p:nvPr/>
          </p:nvPicPr>
          <p:blipFill rotWithShape="1">
            <a:blip r:embed="rId5">
              <a:alphaModFix/>
            </a:blip>
            <a:srcRect/>
            <a:stretch/>
          </p:blipFill>
          <p:spPr>
            <a:xfrm>
              <a:off x="10565940" y="3352369"/>
              <a:ext cx="1143873" cy="784635"/>
            </a:xfrm>
            <a:prstGeom prst="rect">
              <a:avLst/>
            </a:prstGeom>
            <a:noFill/>
            <a:ln>
              <a:noFill/>
            </a:ln>
          </p:spPr>
        </p:pic>
      </p:grpSp>
      <p:sp>
        <p:nvSpPr>
          <p:cNvPr id="274" name="Google Shape;274;p25"/>
          <p:cNvSpPr txBox="1"/>
          <p:nvPr/>
        </p:nvSpPr>
        <p:spPr>
          <a:xfrm rot="745382">
            <a:off x="3572303" y="4811437"/>
            <a:ext cx="3847635" cy="86172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Probability that collision point is sticky</a:t>
            </a:r>
            <a:endParaRPr lang="en-US" sz="3733" dirty="0"/>
          </a:p>
        </p:txBody>
      </p:sp>
      <p:sp>
        <p:nvSpPr>
          <p:cNvPr id="275" name="Google Shape;275;p25"/>
          <p:cNvSpPr txBox="1"/>
          <p:nvPr/>
        </p:nvSpPr>
        <p:spPr>
          <a:xfrm rot="1016529">
            <a:off x="2286104" y="5373215"/>
            <a:ext cx="3928853"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Diameter of primary particles</a:t>
            </a:r>
            <a:endParaRPr lang="en-US" sz="3733" dirty="0"/>
          </a:p>
        </p:txBody>
      </p:sp>
      <p:sp>
        <p:nvSpPr>
          <p:cNvPr id="276" name="Google Shape;276;p25"/>
          <p:cNvSpPr txBox="1"/>
          <p:nvPr/>
        </p:nvSpPr>
        <p:spPr>
          <a:xfrm rot="-804807">
            <a:off x="3068560" y="2839430"/>
            <a:ext cx="543140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Initial distance between primary particles</a:t>
            </a:r>
            <a:endParaRPr lang="en-US" sz="3733" dirty="0"/>
          </a:p>
        </p:txBody>
      </p:sp>
      <p:sp>
        <p:nvSpPr>
          <p:cNvPr id="277" name="Google Shape;277;p25"/>
          <p:cNvSpPr txBox="1"/>
          <p:nvPr/>
        </p:nvSpPr>
        <p:spPr>
          <a:xfrm rot="-848532">
            <a:off x="1952140" y="2716779"/>
            <a:ext cx="5322397"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s-HN" sz="2400" dirty="0">
                <a:solidFill>
                  <a:srgbClr val="000000"/>
                </a:solidFill>
                <a:latin typeface="Calibri"/>
                <a:ea typeface="Calibri"/>
                <a:cs typeface="Calibri"/>
                <a:sym typeface="Calibri"/>
              </a:rPr>
              <a:t>Final </a:t>
            </a:r>
            <a:r>
              <a:rPr lang="es-HN" sz="2400" dirty="0" err="1">
                <a:solidFill>
                  <a:srgbClr val="000000"/>
                </a:solidFill>
                <a:latin typeface="Calibri"/>
                <a:ea typeface="Calibri"/>
                <a:cs typeface="Calibri"/>
                <a:sym typeface="Calibri"/>
              </a:rPr>
              <a:t>distance</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between</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primary</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particles</a:t>
            </a:r>
            <a:endParaRPr sz="3733" dirty="0"/>
          </a:p>
        </p:txBody>
      </p:sp>
      <p:sp>
        <p:nvSpPr>
          <p:cNvPr id="278" name="Google Shape;278;p25"/>
          <p:cNvSpPr txBox="1"/>
          <p:nvPr/>
        </p:nvSpPr>
        <p:spPr>
          <a:xfrm rot="-2200420">
            <a:off x="-32538" y="2945274"/>
            <a:ext cx="242203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Velocity Gradient</a:t>
            </a:r>
            <a:endParaRPr lang="en-US" sz="3733" dirty="0"/>
          </a:p>
        </p:txBody>
      </p:sp>
      <p:sp>
        <p:nvSpPr>
          <p:cNvPr id="279" name="Google Shape;279;p25"/>
          <p:cNvSpPr txBox="1"/>
          <p:nvPr/>
        </p:nvSpPr>
        <p:spPr>
          <a:xfrm rot="-2200420">
            <a:off x="627695" y="2937016"/>
            <a:ext cx="2402795"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Flocculation time</a:t>
            </a:r>
            <a:endParaRPr lang="en-US" sz="3733" dirty="0"/>
          </a:p>
        </p:txBody>
      </p:sp>
      <p:pic>
        <p:nvPicPr>
          <p:cNvPr id="280" name="Google Shape;280;p25"/>
          <p:cNvPicPr preferRelativeResize="0"/>
          <p:nvPr/>
        </p:nvPicPr>
        <p:blipFill rotWithShape="1">
          <a:blip r:embed="rId6">
            <a:alphaModFix/>
          </a:blip>
          <a:srcRect/>
          <a:stretch/>
        </p:blipFill>
        <p:spPr>
          <a:xfrm>
            <a:off x="5661169" y="3517797"/>
            <a:ext cx="3772729" cy="1442008"/>
          </a:xfrm>
          <a:prstGeom prst="rect">
            <a:avLst/>
          </a:prstGeom>
          <a:noFill/>
          <a:ln w="28575" cap="flat" cmpd="sng">
            <a:solidFill>
              <a:srgbClr val="00B0F0"/>
            </a:solidFill>
            <a:prstDash val="solid"/>
            <a:round/>
            <a:headEnd type="none" w="sm" len="sm"/>
            <a:tailEnd type="none" w="sm" len="sm"/>
          </a:ln>
        </p:spPr>
      </p:pic>
      <p:sp>
        <p:nvSpPr>
          <p:cNvPr id="2" name="Rectangle 1"/>
          <p:cNvSpPr/>
          <p:nvPr/>
        </p:nvSpPr>
        <p:spPr>
          <a:xfrm>
            <a:off x="7742408" y="5532668"/>
            <a:ext cx="4614605" cy="1221168"/>
          </a:xfrm>
          <a:prstGeom prst="rect">
            <a:avLst/>
          </a:prstGeom>
        </p:spPr>
        <p:txBody>
          <a:bodyPr wrap="square">
            <a:spAutoFit/>
          </a:bodyPr>
          <a:lstStyle/>
          <a:p>
            <a:r>
              <a:rPr lang="en-US" sz="1467" u="sng" dirty="0">
                <a:solidFill>
                  <a:srgbClr val="660099"/>
                </a:solidFill>
                <a:latin typeface="Arial" panose="020B0604020202020204" pitchFamily="34" charset="0"/>
              </a:rPr>
              <a:t>A Hydrodynamic and surface coverage model capable of predicting settled effluent turbidity subsequent to hydraulic flocculation </a:t>
            </a:r>
            <a:r>
              <a:rPr lang="en-US" sz="1467" dirty="0">
                <a:solidFill>
                  <a:srgbClr val="777777"/>
                </a:solidFill>
                <a:latin typeface="Arial" panose="020B0604020202020204" pitchFamily="34" charset="0"/>
              </a:rPr>
              <a:t>WH </a:t>
            </a:r>
            <a:r>
              <a:rPr lang="en-US" sz="1467" dirty="0" err="1">
                <a:solidFill>
                  <a:srgbClr val="777777"/>
                </a:solidFill>
                <a:latin typeface="Arial" panose="020B0604020202020204" pitchFamily="34" charset="0"/>
              </a:rPr>
              <a:t>Pennock</a:t>
            </a:r>
            <a:r>
              <a:rPr lang="en-US" sz="1467" dirty="0">
                <a:solidFill>
                  <a:srgbClr val="777777"/>
                </a:solidFill>
                <a:latin typeface="Arial" panose="020B0604020202020204" pitchFamily="34" charset="0"/>
              </a:rPr>
              <a:t>, ML Weber-Shirk, LW Lion Environmental Engineering Science 35 (12), 1273-1285 (2018)</a:t>
            </a:r>
          </a:p>
        </p:txBody>
      </p:sp>
      <p:cxnSp>
        <p:nvCxnSpPr>
          <p:cNvPr id="4" name="Straight Connector 3"/>
          <p:cNvCxnSpPr/>
          <p:nvPr/>
        </p:nvCxnSpPr>
        <p:spPr>
          <a:xfrm flipV="1">
            <a:off x="2672862" y="3851942"/>
            <a:ext cx="806657" cy="3800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This equation assumes that the velocity gradient in the flocculator is uniform</a:t>
            </a:r>
          </a:p>
          <a:p>
            <a:r>
              <a:rPr lang="en-US" dirty="0"/>
              <a:t>Our design approach will ensure that the velocity gradient is as uniform as practically possible</a:t>
            </a:r>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Picture 1">
            <a:extLst>
              <a:ext uri="{FF2B5EF4-FFF2-40B4-BE49-F238E27FC236}">
                <a16:creationId xmlns:a16="http://schemas.microsoft.com/office/drawing/2014/main" id="{8B0B51A4-5106-4B47-8326-619EB6A016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4964" y="2625881"/>
            <a:ext cx="9360369" cy="4166658"/>
          </a:xfrm>
          <a:prstGeom prst="rect">
            <a:avLst/>
          </a:prstGeom>
        </p:spPr>
      </p:pic>
      <p:sp>
        <p:nvSpPr>
          <p:cNvPr id="242" name="Google Shape;242;p22"/>
          <p:cNvSpPr txBox="1">
            <a:spLocks noGrp="1"/>
          </p:cNvSpPr>
          <p:nvPr>
            <p:ph type="title"/>
          </p:nvPr>
        </p:nvSpPr>
        <p:spPr>
          <a:xfrm>
            <a:off x="1379621" y="274637"/>
            <a:ext cx="10202779"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sz="4267"/>
              <a:t>High Rate, Uniform Velocity Gradient, Plug flow, Hydraulic Flocculation</a:t>
            </a:r>
            <a:endParaRPr sz="4267"/>
          </a:p>
        </p:txBody>
      </p:sp>
      <p:sp>
        <p:nvSpPr>
          <p:cNvPr id="243" name="Google Shape;243;p22"/>
          <p:cNvSpPr txBox="1">
            <a:spLocks noGrp="1"/>
          </p:cNvSpPr>
          <p:nvPr>
            <p:ph type="body" idx="1"/>
          </p:nvPr>
        </p:nvSpPr>
        <p:spPr>
          <a:xfrm>
            <a:off x="589212" y="1358186"/>
            <a:ext cx="10972800" cy="1267696"/>
          </a:xfrm>
          <a:prstGeom prst="rect">
            <a:avLst/>
          </a:prstGeom>
          <a:noFill/>
          <a:ln>
            <a:noFill/>
          </a:ln>
        </p:spPr>
        <p:txBody>
          <a:bodyPr spcFirstLastPara="1" vert="horz" wrap="square" lIns="121900" tIns="121900" rIns="121900" bIns="121900" numCol="1" anchor="t" anchorCtr="0" compatLnSpc="1">
            <a:prstTxWarp prst="textNoShape">
              <a:avLst/>
            </a:prstTxWarp>
            <a:noAutofit/>
          </a:bodyPr>
          <a:lstStyle/>
          <a:p>
            <a:pPr marL="186262" indent="0">
              <a:spcBef>
                <a:spcPts val="773"/>
              </a:spcBef>
              <a:spcAft>
                <a:spcPts val="0"/>
              </a:spcAft>
              <a:buSzPts val="3200"/>
              <a:buNone/>
            </a:pPr>
            <a:r>
              <a:rPr lang="en-US" dirty="0"/>
              <a:t>Contractions → Expansions →Turbulence → Viscous deformation of the fluid→ Collisions</a:t>
            </a:r>
          </a:p>
        </p:txBody>
      </p:sp>
      <p:pic>
        <p:nvPicPr>
          <p:cNvPr id="11" name="Picture 1">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11500189" y="81439"/>
            <a:ext cx="606368" cy="30173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H="1">
            <a:off x="11792240" y="90490"/>
            <a:ext cx="0" cy="2535391"/>
          </a:xfrm>
          <a:prstGeom prst="line">
            <a:avLst/>
          </a:prstGeom>
          <a:solidFill>
            <a:schemeClr val="accent1"/>
          </a:solidFill>
          <a:ln w="28575" cap="flat" cmpd="sng" algn="ctr">
            <a:solidFill>
              <a:schemeClr val="tx1"/>
            </a:solidFill>
            <a:prstDash val="sysDot"/>
            <a:round/>
            <a:headEnd type="none" w="lg" len="med"/>
            <a:tailEnd type="none" w="lg" len="med"/>
          </a:ln>
          <a:effectLst/>
        </p:spPr>
      </p:cxnSp>
      <p:cxnSp>
        <p:nvCxnSpPr>
          <p:cNvPr id="6" name="Straight Connector 5">
            <a:extLst>
              <a:ext uri="{FF2B5EF4-FFF2-40B4-BE49-F238E27FC236}">
                <a16:creationId xmlns:a16="http://schemas.microsoft.com/office/drawing/2014/main" id="{B9BFD704-5142-4797-B423-DEE215CD1DF3}"/>
              </a:ext>
            </a:extLst>
          </p:cNvPr>
          <p:cNvCxnSpPr/>
          <p:nvPr/>
        </p:nvCxnSpPr>
        <p:spPr>
          <a:xfrm>
            <a:off x="1489753" y="3791164"/>
            <a:ext cx="8332341" cy="523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BEFF1E-731A-4016-80EB-91B087DB976F}"/>
              </a:ext>
            </a:extLst>
          </p:cNvPr>
          <p:cNvCxnSpPr/>
          <p:nvPr/>
        </p:nvCxnSpPr>
        <p:spPr>
          <a:xfrm>
            <a:off x="1312666" y="5827368"/>
            <a:ext cx="8332341" cy="5239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507847" y="6296982"/>
            <a:ext cx="137160" cy="137160"/>
          </a:xfrm>
          <a:prstGeom prst="ellipse">
            <a:avLst/>
          </a:prstGeom>
          <a:solidFill>
            <a:schemeClr val="accent1">
              <a:lumMod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4.79167E-6 -7.40741E-7 C -0.00169 -0.10116 0.01329 -0.30208 -0.00585 -0.30139 C -0.03372 -0.30208 -0.02565 -0.00856 -0.05182 -0.00856 C -0.07096 -0.01389 -0.05143 -0.30532 -0.06992 -0.30648 C -0.09192 -0.30741 -0.09179 -0.01713 -0.11484 -0.01713 C -0.13541 -0.01829 -0.11484 -0.31389 -0.13372 -0.3162 C -0.15976 -0.31759 -0.15976 -0.02268 -0.17812 -0.02338 C -0.19986 -0.02731 -0.17304 -0.31898 -0.19778 -0.32268 C -0.22708 -0.32477 -0.21484 -0.02917 -0.24127 -0.03194 C -0.26549 -0.0331 -0.23502 -0.32986 -0.26432 -0.33125 C -0.28789 -0.33009 -0.27877 -0.03588 -0.30559 -0.03843 C -0.33255 -0.04352 -0.29895 -0.32986 -0.32734 -0.33565 C -0.36119 -0.33981 -0.3375 -0.04305 -0.37278 -0.0456 C -0.39869 -0.04884 -0.3625 -0.34097 -0.39049 -0.34305 C -0.41914 -0.34861 -0.40468 -0.04884 -0.43619 -0.05208 C -0.4621 -0.05579 -0.42343 -0.34537 -0.45351 -0.35139 C -0.48007 -0.35185 -0.46966 -0.05718 -0.49934 -0.05903 C -0.52643 -0.06296 -0.49231 -0.35509 -0.51692 -0.35787 C -0.5444 -0.35926 -0.53294 -0.06366 -0.56197 -0.06805 C -0.58528 -0.06875 -0.55286 -0.3625 -0.58007 -0.36412 C -0.62291 -0.37245 -0.62031 -0.18889 -0.64023 -0.10116 " pathEditMode="relative" rAng="0" ptsTypes="AAAAAAAAAAAAAAAAAAAAA">
                                      <p:cBhvr>
                                        <p:cTn id="6" dur="20000" fill="hold"/>
                                        <p:tgtEl>
                                          <p:spTgt spid="13"/>
                                        </p:tgtEl>
                                        <p:attrNameLst>
                                          <p:attrName>ppt_x</p:attrName>
                                          <p:attrName>ppt_y</p:attrName>
                                        </p:attrNameLst>
                                      </p:cBhvr>
                                      <p:rCtr x="-31810" y="-18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n-US" dirty="0"/>
              <a:t>Fluid deformation powered by turbulent kinetic energy and damped by viscosity</a:t>
            </a:r>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4875088" cy="4525963"/>
          </a:xfrm>
        </p:spPr>
        <p:txBody>
          <a:bodyPr/>
          <a:lstStyle/>
          <a:p>
            <a:r>
              <a:rPr lang="en-US" dirty="0"/>
              <a:t>Flow expansions convert potential energy into turbulent kinetic energy</a:t>
            </a:r>
          </a:p>
          <a:p>
            <a:r>
              <a:rPr lang="en-US" dirty="0"/>
              <a:t>Viscosity damps the eddies</a:t>
            </a:r>
          </a:p>
          <a:p>
            <a:r>
              <a:rPr lang="en-US" dirty="0"/>
              <a:t>Fluid deforms</a:t>
            </a:r>
          </a:p>
          <a:p>
            <a:r>
              <a:rPr lang="en-US" dirty="0"/>
              <a:t>Particles collide</a:t>
            </a:r>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extLst>
      <p:ext uri="{BB962C8B-B14F-4D97-AF65-F5344CB8AC3E}">
        <p14:creationId xmlns:p14="http://schemas.microsoft.com/office/powerpoint/2010/main" val="5468090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5608288" y="4468167"/>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029" y="1697688"/>
            <a:ext cx="6161365" cy="2690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Vena Contracta (PVC ) Conclusions </a:t>
            </a:r>
            <a:endParaRPr lang="en-US" dirty="0"/>
          </a:p>
        </p:txBody>
      </p:sp>
      <p:sp>
        <p:nvSpPr>
          <p:cNvPr id="3" name="Content Placeholder 2"/>
          <p:cNvSpPr>
            <a:spLocks noGrp="1"/>
          </p:cNvSpPr>
          <p:nvPr>
            <p:ph idx="1"/>
          </p:nvPr>
        </p:nvSpPr>
        <p:spPr>
          <a:xfrm>
            <a:off x="457200" y="1600200"/>
            <a:ext cx="9868328" cy="4525963"/>
          </a:xfrm>
        </p:spPr>
        <p:txBody>
          <a:bodyPr/>
          <a:lstStyle/>
          <a:p>
            <a:r>
              <a:rPr lang="en-US" dirty="0"/>
              <a:t>Draw the most extreme streamline through the transition and determine the total change in direction</a:t>
            </a:r>
          </a:p>
          <a:p>
            <a:r>
              <a:rPr lang="en-US" dirty="0"/>
              <a:t>If the change in direction for most of the fluid is 90°, then the PVC is approximately 0.62</a:t>
            </a:r>
          </a:p>
          <a:p>
            <a:r>
              <a:rPr lang="en-US" dirty="0"/>
              <a:t>If the change in direction for most of the fluid is 180°, then the PVC is approximately 0.62</a:t>
            </a:r>
            <a:r>
              <a:rPr lang="en-US" baseline="30000" dirty="0"/>
              <a:t>2</a:t>
            </a:r>
            <a:r>
              <a:rPr lang="en-US" dirty="0"/>
              <a:t>=0.384</a:t>
            </a:r>
          </a:p>
        </p:txBody>
      </p:sp>
      <p:grpSp>
        <p:nvGrpSpPr>
          <p:cNvPr id="14" name="Group 13"/>
          <p:cNvGrpSpPr/>
          <p:nvPr/>
        </p:nvGrpSpPr>
        <p:grpSpPr>
          <a:xfrm>
            <a:off x="11100396" y="1462311"/>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single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11107667" y="1462311"/>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12" name="Picture 11"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50A510BA-0997-465B-8095-B57563B5EBBA}"/>
              </a:ext>
            </a:extLst>
          </p:cNvPr>
          <p:cNvPicPr>
            <a:picLocks noChangeAspect="1"/>
          </p:cNvPicPr>
          <p:nvPr>
            <p:custDataLst>
              <p:tags r:id="rId3"/>
            </p:custDataLst>
          </p:nvPr>
        </p:nvPicPr>
        <p:blipFill>
          <a:blip r:embed="rId10"/>
          <a:stretch>
            <a:fillRect/>
          </a:stretch>
        </p:blipFill>
        <p:spPr>
          <a:xfrm>
            <a:off x="467224" y="4466567"/>
            <a:ext cx="3741257" cy="804571"/>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1609344" y="1609344"/>
            <a:ext cx="6911163" cy="4525963"/>
          </a:xfrm>
        </p:spPr>
        <p:txBody>
          <a:bodyPr/>
          <a:lstStyle/>
          <a:p>
            <a:r>
              <a:rPr lang="en-US" sz="2800" dirty="0"/>
              <a:t>Mechanical Design</a:t>
            </a:r>
          </a:p>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pPr lvl="1"/>
            <a:r>
              <a:rPr lang="en-US" sz="2400" dirty="0"/>
              <a:t>Flocculator Geometry</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8657697" y="1894165"/>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34192" y="2654661"/>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8254175" y="4922488"/>
            <a:ext cx="2496836" cy="1399184"/>
          </a:xfrm>
          <a:prstGeom prst="rect">
            <a:avLst/>
          </a:prstGeom>
          <a:noFill/>
          <a:ln w="9525">
            <a:noFill/>
            <a:miter lim="800000"/>
            <a:headEnd/>
            <a:tailEnd/>
          </a:ln>
        </p:spPr>
      </p:pic>
      <p:pic>
        <p:nvPicPr>
          <p:cNvPr id="7" name="Picture 6">
            <a:hlinkClick r:id="rId6" action="ppaction://hlinksldjump"/>
            <a:extLst>
              <a:ext uri="{FF2B5EF4-FFF2-40B4-BE49-F238E27FC236}">
                <a16:creationId xmlns:a16="http://schemas.microsoft.com/office/drawing/2014/main" id="{6996C522-B8E3-48D7-A2DD-D5D1D47B16D6}"/>
              </a:ext>
            </a:extLst>
          </p:cNvPr>
          <p:cNvPicPr>
            <a:picLocks noChangeAspect="1" noChangeArrowheads="1"/>
          </p:cNvPicPr>
          <p:nvPr/>
        </p:nvPicPr>
        <p:blipFill>
          <a:blip r:embed="rId7" cstate="screen"/>
          <a:srcRect l="23900" t="8130" r="14242" b="53606"/>
          <a:stretch>
            <a:fillRect/>
          </a:stretch>
        </p:blipFill>
        <p:spPr bwMode="auto">
          <a:xfrm>
            <a:off x="5626086" y="1527225"/>
            <a:ext cx="1421477" cy="733879"/>
          </a:xfrm>
          <a:prstGeom prst="rect">
            <a:avLst/>
          </a:prstGeom>
          <a:noFill/>
          <a:ln w="50800">
            <a:noFill/>
            <a:miter lim="800000"/>
            <a:headEnd type="none" w="sm" len="sm"/>
            <a:tailEnd type="none" w="med" len="sm"/>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DBE0-B7FF-4529-93B7-EF0EE643C868}"/>
              </a:ext>
            </a:extLst>
          </p:cNvPr>
          <p:cNvSpPr>
            <a:spLocks noGrp="1"/>
          </p:cNvSpPr>
          <p:nvPr>
            <p:ph type="title"/>
          </p:nvPr>
        </p:nvSpPr>
        <p:spPr/>
        <p:txBody>
          <a:bodyPr/>
          <a:lstStyle/>
          <a:p>
            <a:r>
              <a:rPr lang="en-US" dirty="0"/>
              <a:t>Measurements from Hydraulic Flocculators Show Loss Coefficient &gt; 2.6</a:t>
            </a:r>
          </a:p>
        </p:txBody>
      </p:sp>
      <p:sp>
        <p:nvSpPr>
          <p:cNvPr id="3" name="Content Placeholder 2">
            <a:extLst>
              <a:ext uri="{FF2B5EF4-FFF2-40B4-BE49-F238E27FC236}">
                <a16:creationId xmlns:a16="http://schemas.microsoft.com/office/drawing/2014/main" id="{156282AC-76A0-4D8C-8D1B-013D214ABDE2}"/>
              </a:ext>
            </a:extLst>
          </p:cNvPr>
          <p:cNvSpPr>
            <a:spLocks noGrp="1"/>
          </p:cNvSpPr>
          <p:nvPr>
            <p:ph idx="1"/>
          </p:nvPr>
        </p:nvSpPr>
        <p:spPr/>
        <p:txBody>
          <a:bodyPr/>
          <a:lstStyle/>
          <a:p>
            <a:r>
              <a:rPr lang="en-US" dirty="0"/>
              <a:t>Flow doesn’t fully expand before going around the next bend!</a:t>
            </a:r>
          </a:p>
          <a:p>
            <a:r>
              <a:rPr lang="en-US" dirty="0"/>
              <a:t>The velocity entering the bend is higher than we thought!</a:t>
            </a:r>
          </a:p>
          <a:p>
            <a:r>
              <a:rPr lang="en-US" dirty="0"/>
              <a:t>Next step is to find </a:t>
            </a:r>
          </a:p>
        </p:txBody>
      </p:sp>
    </p:spTree>
    <p:extLst>
      <p:ext uri="{BB962C8B-B14F-4D97-AF65-F5344CB8AC3E}">
        <p14:creationId xmlns:p14="http://schemas.microsoft.com/office/powerpoint/2010/main" val="31191136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n-US"/>
              <a:t>Plane Jets: </a:t>
            </a:r>
            <a:br>
              <a:rPr lang="en-US"/>
            </a:br>
            <a:r>
              <a:rPr lang="en-US"/>
              <a:t>Empirical Coefficients</a:t>
            </a:r>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89" name="Picture 88" descr="\documentclass{article}&#10;\usepackage{amsmath}&#10;\pagestyle{empty}&#10;\begin{document}&#10;&#10;$$ W_{jet} = 0.116x $$&#10;&#10;&#10;\end{document}" title="IguanaTex Bitmap Display">
            <a:extLst>
              <a:ext uri="{FF2B5EF4-FFF2-40B4-BE49-F238E27FC236}">
                <a16:creationId xmlns:a16="http://schemas.microsoft.com/office/drawing/2014/main" id="{3FC701A0-544C-4A50-8BB6-CC9FAF4AAB2F}"/>
              </a:ext>
            </a:extLst>
          </p:cNvPr>
          <p:cNvPicPr>
            <a:picLocks noChangeAspect="1"/>
          </p:cNvPicPr>
          <p:nvPr>
            <p:custDataLst>
              <p:tags r:id="rId1"/>
            </p:custDataLst>
          </p:nvPr>
        </p:nvPicPr>
        <p:blipFill>
          <a:blip r:embed="rId8"/>
          <a:stretch>
            <a:fillRect/>
          </a:stretch>
        </p:blipFill>
        <p:spPr>
          <a:xfrm>
            <a:off x="457200" y="2090339"/>
            <a:ext cx="1551237" cy="246856"/>
          </a:xfrm>
          <a:prstGeom prst="rect">
            <a:avLst/>
          </a:prstGeom>
        </p:spPr>
      </p:pic>
      <p:pic>
        <p:nvPicPr>
          <p:cNvPr id="10" name="Picture 9" descr="\documentclass{article}&#10;\usepackage{amsmath}&#10;\pagestyle{empty}&#10;\begin{document}&#10;&#10;&#10;$$V_c = 2.41 V_0 \sqrt{\frac{W_0}{x}} $$&#10;&#10;&#10;\end{document}" title="IguanaTex Bitmap Display">
            <a:extLst>
              <a:ext uri="{FF2B5EF4-FFF2-40B4-BE49-F238E27FC236}">
                <a16:creationId xmlns:a16="http://schemas.microsoft.com/office/drawing/2014/main" id="{DEE5CC9F-A5F2-4EAF-B2AB-048D08CF7550}"/>
              </a:ext>
            </a:extLst>
          </p:cNvPr>
          <p:cNvPicPr>
            <a:picLocks noChangeAspect="1"/>
          </p:cNvPicPr>
          <p:nvPr>
            <p:custDataLst>
              <p:tags r:id="rId2"/>
            </p:custDataLst>
          </p:nvPr>
        </p:nvPicPr>
        <p:blipFill>
          <a:blip r:embed="rId9"/>
          <a:stretch>
            <a:fillRect/>
          </a:stretch>
        </p:blipFill>
        <p:spPr>
          <a:xfrm>
            <a:off x="482003" y="3645656"/>
            <a:ext cx="1952000" cy="608000"/>
          </a:xfrm>
          <a:prstGeom prst="rect">
            <a:avLst/>
          </a:prstGeom>
        </p:spPr>
      </p:pic>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3"/>
            </p:custDataLst>
          </p:nvPr>
        </p:nvPicPr>
        <p:blipFill>
          <a:blip r:embed="rId10"/>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4"/>
            </p:custDataLst>
          </p:nvPr>
        </p:nvPicPr>
        <p:blipFill>
          <a:blip r:embed="rId10"/>
          <a:stretch>
            <a:fillRect/>
          </a:stretch>
        </p:blipFill>
        <p:spPr>
          <a:xfrm>
            <a:off x="8791659" y="6292043"/>
            <a:ext cx="316952" cy="213333"/>
          </a:xfrm>
          <a:prstGeom prst="rect">
            <a:avLst/>
          </a:prstGeom>
        </p:spPr>
      </p:pic>
      <p:pic>
        <p:nvPicPr>
          <p:cNvPr id="86" name="Picture 85" descr="\documentclass{article}&#10;\usepackage{amsmath}&#10;\pagestyle{empty}&#10;\begin{document}&#10;&#10;$$ \Pi_{jet_{exp}} = 0.116 $$&#10;&#10;&#10;\end{document}" title="IguanaTex Bitmap Display">
            <a:extLst>
              <a:ext uri="{FF2B5EF4-FFF2-40B4-BE49-F238E27FC236}">
                <a16:creationId xmlns:a16="http://schemas.microsoft.com/office/drawing/2014/main" id="{50E491D5-C8C6-47A2-8A66-4C9DC94844A3}"/>
              </a:ext>
            </a:extLst>
          </p:cNvPr>
          <p:cNvPicPr>
            <a:picLocks noChangeAspect="1"/>
          </p:cNvPicPr>
          <p:nvPr>
            <p:custDataLst>
              <p:tags r:id="rId5"/>
            </p:custDataLst>
          </p:nvPr>
        </p:nvPicPr>
        <p:blipFill>
          <a:blip r:embed="rId11"/>
          <a:stretch>
            <a:fillRect/>
          </a:stretch>
        </p:blipFill>
        <p:spPr>
          <a:xfrm>
            <a:off x="2542404" y="2055500"/>
            <a:ext cx="1656380" cy="259047"/>
          </a:xfrm>
          <a:prstGeom prst="rect">
            <a:avLst/>
          </a:prstGeom>
        </p:spPr>
      </p:pic>
      <p:sp>
        <p:nvSpPr>
          <p:cNvPr id="92" name="TextBox 91">
            <a:extLst>
              <a:ext uri="{FF2B5EF4-FFF2-40B4-BE49-F238E27FC236}">
                <a16:creationId xmlns:a16="http://schemas.microsoft.com/office/drawing/2014/main" id="{8B16185E-0EC3-4177-AC3B-E4D173C7E831}"/>
              </a:ext>
            </a:extLst>
          </p:cNvPr>
          <p:cNvSpPr txBox="1"/>
          <p:nvPr/>
        </p:nvSpPr>
        <p:spPr>
          <a:xfrm>
            <a:off x="2778028" y="3577914"/>
            <a:ext cx="4192924" cy="3108543"/>
          </a:xfrm>
          <a:prstGeom prst="rect">
            <a:avLst/>
          </a:prstGeom>
          <a:noFill/>
        </p:spPr>
        <p:txBody>
          <a:bodyPr wrap="square" rtlCol="0">
            <a:spAutoFit/>
          </a:bodyPr>
          <a:lstStyle/>
          <a:p>
            <a:r>
              <a:rPr lang="en-US" dirty="0"/>
              <a:t>It is possible that it would be better to use this equation rather than the equation for the width to estimate the minor loss coefficient (because losses scale with velocity squared)</a:t>
            </a:r>
          </a:p>
        </p:txBody>
      </p:sp>
      <p:sp>
        <p:nvSpPr>
          <p:cNvPr id="93" name="TextBox 92">
            <a:extLst>
              <a:ext uri="{FF2B5EF4-FFF2-40B4-BE49-F238E27FC236}">
                <a16:creationId xmlns:a16="http://schemas.microsoft.com/office/drawing/2014/main" id="{9DA5A617-1046-45D6-9EBB-62013EB98BF3}"/>
              </a:ext>
            </a:extLst>
          </p:cNvPr>
          <p:cNvSpPr txBox="1"/>
          <p:nvPr/>
        </p:nvSpPr>
        <p:spPr>
          <a:xfrm>
            <a:off x="2434004" y="2293159"/>
            <a:ext cx="4370754" cy="954107"/>
          </a:xfrm>
          <a:prstGeom prst="rect">
            <a:avLst/>
          </a:prstGeom>
          <a:noFill/>
        </p:spPr>
        <p:txBody>
          <a:bodyPr wrap="square" rtlCol="0">
            <a:spAutoFit/>
          </a:bodyPr>
          <a:lstStyle/>
          <a:p>
            <a:r>
              <a:rPr lang="en-US" dirty="0"/>
              <a:t>We began use this equation for designs in 2020</a:t>
            </a:r>
          </a:p>
        </p:txBody>
      </p:sp>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12"/>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898-5445-4ED7-B70D-F5F31557A0A0}"/>
              </a:ext>
            </a:extLst>
          </p:cNvPr>
          <p:cNvSpPr>
            <a:spLocks noGrp="1"/>
          </p:cNvSpPr>
          <p:nvPr>
            <p:ph type="title"/>
          </p:nvPr>
        </p:nvSpPr>
        <p:spPr/>
        <p:txBody>
          <a:bodyPr/>
          <a:lstStyle/>
          <a:p>
            <a:r>
              <a:rPr lang="en-US" dirty="0"/>
              <a:t>Jet Expansion Geometry for Baffles in Series</a:t>
            </a:r>
          </a:p>
        </p:txBody>
      </p:sp>
      <p:pic>
        <p:nvPicPr>
          <p:cNvPr id="7" name="Picture 6">
            <a:extLst>
              <a:ext uri="{FF2B5EF4-FFF2-40B4-BE49-F238E27FC236}">
                <a16:creationId xmlns:a16="http://schemas.microsoft.com/office/drawing/2014/main" id="{475C217E-4194-4ECB-848E-CDE95600A769}"/>
              </a:ext>
            </a:extLst>
          </p:cNvPr>
          <p:cNvPicPr>
            <a:picLocks noChangeAspect="1"/>
          </p:cNvPicPr>
          <p:nvPr/>
        </p:nvPicPr>
        <p:blipFill rotWithShape="1">
          <a:blip r:embed="rId8"/>
          <a:srcRect l="70420"/>
          <a:stretch/>
        </p:blipFill>
        <p:spPr>
          <a:xfrm flipH="1">
            <a:off x="0" y="2516635"/>
            <a:ext cx="3606415" cy="4341365"/>
          </a:xfrm>
          <a:prstGeom prst="rect">
            <a:avLst/>
          </a:prstGeom>
        </p:spPr>
      </p:pic>
      <p:sp>
        <p:nvSpPr>
          <p:cNvPr id="8" name="Freeform: Shape 7">
            <a:extLst>
              <a:ext uri="{FF2B5EF4-FFF2-40B4-BE49-F238E27FC236}">
                <a16:creationId xmlns:a16="http://schemas.microsoft.com/office/drawing/2014/main" id="{7499566C-7A6F-485A-9C14-13DEA81713DC}"/>
              </a:ext>
            </a:extLst>
          </p:cNvPr>
          <p:cNvSpPr/>
          <p:nvPr/>
        </p:nvSpPr>
        <p:spPr>
          <a:xfrm>
            <a:off x="862896" y="3787263"/>
            <a:ext cx="299504" cy="2315008"/>
          </a:xfrm>
          <a:custGeom>
            <a:avLst/>
            <a:gdLst>
              <a:gd name="connsiteX0" fmla="*/ 0 w 220486"/>
              <a:gd name="connsiteY0" fmla="*/ 19295 h 2402900"/>
              <a:gd name="connsiteX1" fmla="*/ 215758 w 220486"/>
              <a:gd name="connsiteY1" fmla="*/ 348068 h 2402900"/>
              <a:gd name="connsiteX2" fmla="*/ 154113 w 220486"/>
              <a:gd name="connsiteY2" fmla="*/ 2402900 h 2402900"/>
              <a:gd name="connsiteX3" fmla="*/ 154113 w 220486"/>
              <a:gd name="connsiteY3" fmla="*/ 2402900 h 2402900"/>
              <a:gd name="connsiteX0" fmla="*/ 219 w 220705"/>
              <a:gd name="connsiteY0" fmla="*/ 100885 h 2484490"/>
              <a:gd name="connsiteX1" fmla="*/ 215977 w 220705"/>
              <a:gd name="connsiteY1" fmla="*/ 429658 h 2484490"/>
              <a:gd name="connsiteX2" fmla="*/ 154332 w 220705"/>
              <a:gd name="connsiteY2" fmla="*/ 2484490 h 2484490"/>
              <a:gd name="connsiteX3" fmla="*/ 154332 w 220705"/>
              <a:gd name="connsiteY3" fmla="*/ 2484490 h 2484490"/>
              <a:gd name="connsiteX0" fmla="*/ 157 w 301134"/>
              <a:gd name="connsiteY0" fmla="*/ 140515 h 2524120"/>
              <a:gd name="connsiteX1" fmla="*/ 298108 w 301134"/>
              <a:gd name="connsiteY1" fmla="*/ 335724 h 2524120"/>
              <a:gd name="connsiteX2" fmla="*/ 154270 w 301134"/>
              <a:gd name="connsiteY2" fmla="*/ 2524120 h 2524120"/>
              <a:gd name="connsiteX3" fmla="*/ 154270 w 301134"/>
              <a:gd name="connsiteY3" fmla="*/ 2524120 h 2524120"/>
              <a:gd name="connsiteX0" fmla="*/ 157 w 298108"/>
              <a:gd name="connsiteY0" fmla="*/ 140515 h 2524120"/>
              <a:gd name="connsiteX1" fmla="*/ 298108 w 298108"/>
              <a:gd name="connsiteY1" fmla="*/ 335724 h 2524120"/>
              <a:gd name="connsiteX2" fmla="*/ 154270 w 298108"/>
              <a:gd name="connsiteY2" fmla="*/ 2524120 h 2524120"/>
              <a:gd name="connsiteX3" fmla="*/ 154270 w 298108"/>
              <a:gd name="connsiteY3" fmla="*/ 2524120 h 2524120"/>
              <a:gd name="connsiteX0" fmla="*/ 133 w 299504"/>
              <a:gd name="connsiteY0" fmla="*/ 137465 h 2521070"/>
              <a:gd name="connsiteX1" fmla="*/ 298084 w 299504"/>
              <a:gd name="connsiteY1" fmla="*/ 332674 h 2521070"/>
              <a:gd name="connsiteX2" fmla="*/ 154246 w 299504"/>
              <a:gd name="connsiteY2" fmla="*/ 2521070 h 2521070"/>
              <a:gd name="connsiteX3" fmla="*/ 154246 w 299504"/>
              <a:gd name="connsiteY3" fmla="*/ 2521070 h 2521070"/>
            </a:gdLst>
            <a:ahLst/>
            <a:cxnLst>
              <a:cxn ang="0">
                <a:pos x="connsiteX0" y="connsiteY0"/>
              </a:cxn>
              <a:cxn ang="0">
                <a:pos x="connsiteX1" y="connsiteY1"/>
              </a:cxn>
              <a:cxn ang="0">
                <a:pos x="connsiteX2" y="connsiteY2"/>
              </a:cxn>
              <a:cxn ang="0">
                <a:pos x="connsiteX3" y="connsiteY3"/>
              </a:cxn>
            </a:cxnLst>
            <a:rect l="l" t="t" r="r" b="b"/>
            <a:pathLst>
              <a:path w="299504" h="2521070">
                <a:moveTo>
                  <a:pt x="133" y="137465"/>
                </a:moveTo>
                <a:cubicBezTo>
                  <a:pt x="-7573" y="-81717"/>
                  <a:pt x="323770" y="-54319"/>
                  <a:pt x="298084" y="332674"/>
                </a:cubicBezTo>
                <a:cubicBezTo>
                  <a:pt x="272398" y="719667"/>
                  <a:pt x="202192" y="1791605"/>
                  <a:pt x="154246" y="2521070"/>
                </a:cubicBezTo>
                <a:lnTo>
                  <a:pt x="154246" y="252107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3F51FF-DFEE-458C-B948-ECC5E3AA23D0}"/>
              </a:ext>
            </a:extLst>
          </p:cNvPr>
          <p:cNvSpPr txBox="1"/>
          <p:nvPr/>
        </p:nvSpPr>
        <p:spPr>
          <a:xfrm>
            <a:off x="1439669" y="4786188"/>
            <a:ext cx="385042" cy="523220"/>
          </a:xfrm>
          <a:prstGeom prst="rect">
            <a:avLst/>
          </a:prstGeom>
          <a:noFill/>
        </p:spPr>
        <p:txBody>
          <a:bodyPr wrap="none" rtlCol="0">
            <a:spAutoFit/>
          </a:bodyPr>
          <a:lstStyle/>
          <a:p>
            <a:r>
              <a:rPr lang="en-US" dirty="0"/>
              <a:t>S</a:t>
            </a:r>
          </a:p>
        </p:txBody>
      </p:sp>
      <p:grpSp>
        <p:nvGrpSpPr>
          <p:cNvPr id="11" name="Group 10">
            <a:extLst>
              <a:ext uri="{FF2B5EF4-FFF2-40B4-BE49-F238E27FC236}">
                <a16:creationId xmlns:a16="http://schemas.microsoft.com/office/drawing/2014/main" id="{C52009DB-E8EE-46EF-9090-97D187CEF24B}"/>
              </a:ext>
            </a:extLst>
          </p:cNvPr>
          <p:cNvGrpSpPr/>
          <p:nvPr/>
        </p:nvGrpSpPr>
        <p:grpSpPr>
          <a:xfrm>
            <a:off x="2993435" y="3428999"/>
            <a:ext cx="739049" cy="3196493"/>
            <a:chOff x="6832315" y="1578841"/>
            <a:chExt cx="739049" cy="2381840"/>
          </a:xfrm>
        </p:grpSpPr>
        <p:cxnSp>
          <p:nvCxnSpPr>
            <p:cNvPr id="12" name="Straight Connector 11">
              <a:extLst>
                <a:ext uri="{FF2B5EF4-FFF2-40B4-BE49-F238E27FC236}">
                  <a16:creationId xmlns:a16="http://schemas.microsoft.com/office/drawing/2014/main" id="{1BF4E77E-590E-4FFE-ABB7-D7D9FBF5C00D}"/>
                </a:ext>
              </a:extLst>
            </p:cNvPr>
            <p:cNvCxnSpPr>
              <a:cxnSpLocks/>
            </p:cNvCxnSpPr>
            <p:nvPr/>
          </p:nvCxnSpPr>
          <p:spPr>
            <a:xfrm rot="16200000">
              <a:off x="7196875" y="1214282"/>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6295CD-EB6B-425B-90D4-E02DC8644A3C}"/>
                </a:ext>
              </a:extLst>
            </p:cNvPr>
            <p:cNvCxnSpPr>
              <a:cxnSpLocks/>
            </p:cNvCxnSpPr>
            <p:nvPr/>
          </p:nvCxnSpPr>
          <p:spPr>
            <a:xfrm rot="16200000">
              <a:off x="7206805" y="3596121"/>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8288E-347A-4FD2-83E2-EAD33250F966}"/>
                </a:ext>
              </a:extLst>
            </p:cNvPr>
            <p:cNvCxnSpPr>
              <a:cxnSpLocks/>
            </p:cNvCxnSpPr>
            <p:nvPr/>
          </p:nvCxnSpPr>
          <p:spPr>
            <a:xfrm>
              <a:off x="7196875" y="1578841"/>
              <a:ext cx="0" cy="2381839"/>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E1F189-035D-41F2-B14D-AE852C6DE8C3}"/>
                </a:ext>
              </a:extLst>
            </p:cNvPr>
            <p:cNvSpPr txBox="1"/>
            <p:nvPr/>
          </p:nvSpPr>
          <p:spPr>
            <a:xfrm>
              <a:off x="6842245" y="2435736"/>
              <a:ext cx="550151" cy="389873"/>
            </a:xfrm>
            <a:prstGeom prst="rect">
              <a:avLst/>
            </a:prstGeom>
            <a:noFill/>
            <a:ln w="38100">
              <a:noFill/>
            </a:ln>
          </p:spPr>
          <p:txBody>
            <a:bodyPr wrap="none" rtlCol="0">
              <a:spAutoFit/>
            </a:bodyPr>
            <a:lstStyle/>
            <a:p>
              <a:r>
                <a:rPr lang="en-US" dirty="0"/>
                <a:t>H</a:t>
              </a:r>
              <a:r>
                <a:rPr lang="en-US" baseline="-25000" dirty="0"/>
                <a:t>e</a:t>
              </a:r>
            </a:p>
          </p:txBody>
        </p:sp>
      </p:grpSp>
      <p:sp>
        <p:nvSpPr>
          <p:cNvPr id="16" name="TextBox 15">
            <a:extLst>
              <a:ext uri="{FF2B5EF4-FFF2-40B4-BE49-F238E27FC236}">
                <a16:creationId xmlns:a16="http://schemas.microsoft.com/office/drawing/2014/main" id="{25E684B5-FDB2-444F-BC20-E4ACB9D27D13}"/>
              </a:ext>
            </a:extLst>
          </p:cNvPr>
          <p:cNvSpPr txBox="1"/>
          <p:nvPr/>
        </p:nvSpPr>
        <p:spPr>
          <a:xfrm>
            <a:off x="2862214" y="3454151"/>
            <a:ext cx="385042" cy="523220"/>
          </a:xfrm>
          <a:prstGeom prst="rect">
            <a:avLst/>
          </a:prstGeom>
          <a:noFill/>
        </p:spPr>
        <p:txBody>
          <a:bodyPr wrap="none" rtlCol="0">
            <a:spAutoFit/>
          </a:bodyPr>
          <a:lstStyle/>
          <a:p>
            <a:r>
              <a:rPr lang="en-US" dirty="0"/>
              <a:t>S</a:t>
            </a:r>
          </a:p>
        </p:txBody>
      </p:sp>
      <p:sp>
        <p:nvSpPr>
          <p:cNvPr id="17" name="TextBox 16">
            <a:extLst>
              <a:ext uri="{FF2B5EF4-FFF2-40B4-BE49-F238E27FC236}">
                <a16:creationId xmlns:a16="http://schemas.microsoft.com/office/drawing/2014/main" id="{E6591422-EEAD-4025-85D4-63568B63A37D}"/>
              </a:ext>
            </a:extLst>
          </p:cNvPr>
          <p:cNvSpPr txBox="1"/>
          <p:nvPr/>
        </p:nvSpPr>
        <p:spPr>
          <a:xfrm>
            <a:off x="2300710" y="6102271"/>
            <a:ext cx="385042" cy="523220"/>
          </a:xfrm>
          <a:prstGeom prst="rect">
            <a:avLst/>
          </a:prstGeom>
          <a:noFill/>
        </p:spPr>
        <p:txBody>
          <a:bodyPr wrap="none" rtlCol="0">
            <a:spAutoFit/>
          </a:bodyPr>
          <a:lstStyle/>
          <a:p>
            <a:r>
              <a:rPr lang="en-US" dirty="0"/>
              <a:t>S</a:t>
            </a:r>
          </a:p>
        </p:txBody>
      </p:sp>
      <p:pic>
        <p:nvPicPr>
          <p:cNvPr id="4" name="Picture 3" descr="\documentclass{article}&#10;\usepackage{amsmath}&#10;\pagestyle{empty}&#10;\begin{document}&#10;&#10;&#10;$$ L_{jet} = H_e $$&#10;&#10;\end{document}" title="IguanaTex Bitmap Display">
            <a:extLst>
              <a:ext uri="{FF2B5EF4-FFF2-40B4-BE49-F238E27FC236}">
                <a16:creationId xmlns:a16="http://schemas.microsoft.com/office/drawing/2014/main" id="{F7C2CF27-070E-45A8-A009-8E16446AD617}"/>
              </a:ext>
            </a:extLst>
          </p:cNvPr>
          <p:cNvPicPr>
            <a:picLocks noChangeAspect="1"/>
          </p:cNvPicPr>
          <p:nvPr>
            <p:custDataLst>
              <p:tags r:id="rId1"/>
            </p:custDataLst>
          </p:nvPr>
        </p:nvPicPr>
        <p:blipFill>
          <a:blip r:embed="rId9"/>
          <a:stretch>
            <a:fillRect/>
          </a:stretch>
        </p:blipFill>
        <p:spPr>
          <a:xfrm>
            <a:off x="4456821" y="1998907"/>
            <a:ext cx="1078857" cy="246857"/>
          </a:xfrm>
          <a:prstGeom prst="rect">
            <a:avLst/>
          </a:prstGeom>
        </p:spPr>
      </p:pic>
      <p:pic>
        <p:nvPicPr>
          <p:cNvPr id="6" name="Picture 5" descr="\documentclass{article}&#10;\usepackage{amsmath}&#10;\pagestyle{empty}&#10;\begin{document}&#10;&#10;&#10;$$ W_{jet_{min}} = W_{jet_{max}} \Pi_{vc}^{baffle} $$&#10;&#10;\end{document}" title="IguanaTex Bitmap Display">
            <a:extLst>
              <a:ext uri="{FF2B5EF4-FFF2-40B4-BE49-F238E27FC236}">
                <a16:creationId xmlns:a16="http://schemas.microsoft.com/office/drawing/2014/main" id="{8BBA409F-E52B-4272-9ABD-8F94FBB5B54C}"/>
              </a:ext>
            </a:extLst>
          </p:cNvPr>
          <p:cNvPicPr>
            <a:picLocks noChangeAspect="1"/>
          </p:cNvPicPr>
          <p:nvPr>
            <p:custDataLst>
              <p:tags r:id="rId2"/>
            </p:custDataLst>
          </p:nvPr>
        </p:nvPicPr>
        <p:blipFill>
          <a:blip r:embed="rId10"/>
          <a:stretch>
            <a:fillRect/>
          </a:stretch>
        </p:blipFill>
        <p:spPr>
          <a:xfrm>
            <a:off x="4456821" y="3222935"/>
            <a:ext cx="2851048" cy="304762"/>
          </a:xfrm>
          <a:prstGeom prst="rect">
            <a:avLst/>
          </a:prstGeom>
        </p:spPr>
      </p:pic>
      <p:sp>
        <p:nvSpPr>
          <p:cNvPr id="28" name="TextBox 27">
            <a:extLst>
              <a:ext uri="{FF2B5EF4-FFF2-40B4-BE49-F238E27FC236}">
                <a16:creationId xmlns:a16="http://schemas.microsoft.com/office/drawing/2014/main" id="{42223073-1D3A-49B1-B3D9-4FC66F6D5500}"/>
              </a:ext>
            </a:extLst>
          </p:cNvPr>
          <p:cNvSpPr txBox="1"/>
          <p:nvPr/>
        </p:nvSpPr>
        <p:spPr>
          <a:xfrm>
            <a:off x="4278658" y="2481233"/>
            <a:ext cx="4845173" cy="523220"/>
          </a:xfrm>
          <a:prstGeom prst="rect">
            <a:avLst/>
          </a:prstGeom>
          <a:noFill/>
        </p:spPr>
        <p:txBody>
          <a:bodyPr wrap="none" rtlCol="0">
            <a:spAutoFit/>
          </a:bodyPr>
          <a:lstStyle/>
          <a:p>
            <a:r>
              <a:rPr lang="en-US" dirty="0"/>
              <a:t>Two equations in two unknowns</a:t>
            </a:r>
          </a:p>
        </p:txBody>
      </p:sp>
      <p:sp>
        <p:nvSpPr>
          <p:cNvPr id="29" name="TextBox 28">
            <a:extLst>
              <a:ext uri="{FF2B5EF4-FFF2-40B4-BE49-F238E27FC236}">
                <a16:creationId xmlns:a16="http://schemas.microsoft.com/office/drawing/2014/main" id="{5524C468-6C81-48F5-A40C-255CDF4A18E3}"/>
              </a:ext>
            </a:extLst>
          </p:cNvPr>
          <p:cNvSpPr txBox="1"/>
          <p:nvPr/>
        </p:nvSpPr>
        <p:spPr>
          <a:xfrm>
            <a:off x="8469447" y="3010216"/>
            <a:ext cx="2626040" cy="523220"/>
          </a:xfrm>
          <a:prstGeom prst="rect">
            <a:avLst/>
          </a:prstGeom>
          <a:noFill/>
        </p:spPr>
        <p:txBody>
          <a:bodyPr wrap="none" rtlCol="0">
            <a:spAutoFit/>
          </a:bodyPr>
          <a:lstStyle/>
          <a:p>
            <a:r>
              <a:rPr lang="en-US" dirty="0"/>
              <a:t>Flow contraction</a:t>
            </a:r>
          </a:p>
        </p:txBody>
      </p:sp>
      <p:sp>
        <p:nvSpPr>
          <p:cNvPr id="30" name="TextBox 29">
            <a:extLst>
              <a:ext uri="{FF2B5EF4-FFF2-40B4-BE49-F238E27FC236}">
                <a16:creationId xmlns:a16="http://schemas.microsoft.com/office/drawing/2014/main" id="{36255F0E-334F-4BEF-A3E6-B1AC40C19B15}"/>
              </a:ext>
            </a:extLst>
          </p:cNvPr>
          <p:cNvSpPr txBox="1"/>
          <p:nvPr/>
        </p:nvSpPr>
        <p:spPr>
          <a:xfrm>
            <a:off x="8480809" y="3848791"/>
            <a:ext cx="2467342" cy="523220"/>
          </a:xfrm>
          <a:prstGeom prst="rect">
            <a:avLst/>
          </a:prstGeom>
          <a:noFill/>
        </p:spPr>
        <p:txBody>
          <a:bodyPr wrap="none" rtlCol="0">
            <a:spAutoFit/>
          </a:bodyPr>
          <a:lstStyle/>
          <a:p>
            <a:r>
              <a:rPr lang="en-US" dirty="0"/>
              <a:t>Flow expansion</a:t>
            </a:r>
          </a:p>
        </p:txBody>
      </p:sp>
      <p:pic>
        <p:nvPicPr>
          <p:cNvPr id="39" name="Picture 38" descr="\documentclass{article}&#10;\usepackage{amsmath}&#10;\pagestyle{empty}&#10;\begin{document}&#10;&#10;&#10;$$ W_{jet_{max}} = W_{jet_{min}} +  \Pi_{jet_{exp}}L_{jet} $$&#10;&#10;\end{document}" title="IguanaTex Bitmap Display">
            <a:extLst>
              <a:ext uri="{FF2B5EF4-FFF2-40B4-BE49-F238E27FC236}">
                <a16:creationId xmlns:a16="http://schemas.microsoft.com/office/drawing/2014/main" id="{C7AB4580-B124-4794-BC20-9EAAA6B54276}"/>
              </a:ext>
            </a:extLst>
          </p:cNvPr>
          <p:cNvPicPr>
            <a:picLocks noChangeAspect="1"/>
          </p:cNvPicPr>
          <p:nvPr>
            <p:custDataLst>
              <p:tags r:id="rId3"/>
            </p:custDataLst>
          </p:nvPr>
        </p:nvPicPr>
        <p:blipFill>
          <a:blip r:embed="rId11"/>
          <a:stretch>
            <a:fillRect/>
          </a:stretch>
        </p:blipFill>
        <p:spPr>
          <a:xfrm>
            <a:off x="4539909" y="3986971"/>
            <a:ext cx="3573334" cy="259048"/>
          </a:xfrm>
          <a:prstGeom prst="rect">
            <a:avLst/>
          </a:prstGeom>
        </p:spPr>
      </p:pic>
      <p:pic>
        <p:nvPicPr>
          <p:cNvPr id="18" name="Picture 17" descr="\documentclass{article}&#10;\usepackage{amsmath}&#10;\pagestyle{empty}&#10;\begin{document}&#10;&#10;&#10;$$ W_{jet_{max}} = W_{jet_{max}} \Pi_{vc}^{baffle} +  \Pi_{jet_{exp}}L_{jet} $$&#10;&#10;\end{document}" title="IguanaTex Bitmap Display">
            <a:extLst>
              <a:ext uri="{FF2B5EF4-FFF2-40B4-BE49-F238E27FC236}">
                <a16:creationId xmlns:a16="http://schemas.microsoft.com/office/drawing/2014/main" id="{9AC5BC51-A9F9-49AA-A471-59F8F97A1E6B}"/>
              </a:ext>
            </a:extLst>
          </p:cNvPr>
          <p:cNvPicPr>
            <a:picLocks noChangeAspect="1"/>
          </p:cNvPicPr>
          <p:nvPr>
            <p:custDataLst>
              <p:tags r:id="rId4"/>
            </p:custDataLst>
          </p:nvPr>
        </p:nvPicPr>
        <p:blipFill>
          <a:blip r:embed="rId12"/>
          <a:stretch>
            <a:fillRect/>
          </a:stretch>
        </p:blipFill>
        <p:spPr>
          <a:xfrm>
            <a:off x="4539910" y="4711939"/>
            <a:ext cx="4390096" cy="316953"/>
          </a:xfrm>
          <a:prstGeom prst="rect">
            <a:avLst/>
          </a:prstGeom>
        </p:spPr>
      </p:pic>
      <p:pic>
        <p:nvPicPr>
          <p:cNvPr id="20" name="Picture 19" descr="\documentclass{article}&#10;\usepackage{amsmath}&#10;\pagestyle{empty}&#10;\begin{document}&#10;&#10;&#10;$$ W_{jet_{max}} =   \frac{\Pi_{jet_{exp}}L_{jet}}{1 - \Pi_{vc}^{baffle}} $$&#10;&#10;\end{document}" title="IguanaTex Bitmap Display">
            <a:extLst>
              <a:ext uri="{FF2B5EF4-FFF2-40B4-BE49-F238E27FC236}">
                <a16:creationId xmlns:a16="http://schemas.microsoft.com/office/drawing/2014/main" id="{63529970-C97F-49D4-8BAB-2EB249D70B82}"/>
              </a:ext>
            </a:extLst>
          </p:cNvPr>
          <p:cNvPicPr>
            <a:picLocks noChangeAspect="1"/>
          </p:cNvPicPr>
          <p:nvPr>
            <p:custDataLst>
              <p:tags r:id="rId5"/>
            </p:custDataLst>
          </p:nvPr>
        </p:nvPicPr>
        <p:blipFill>
          <a:blip r:embed="rId13"/>
          <a:stretch>
            <a:fillRect/>
          </a:stretch>
        </p:blipFill>
        <p:spPr>
          <a:xfrm>
            <a:off x="4604788" y="5266872"/>
            <a:ext cx="2473143" cy="606477"/>
          </a:xfrm>
          <a:prstGeom prst="rect">
            <a:avLst/>
          </a:prstGeom>
        </p:spPr>
      </p:pic>
      <p:cxnSp>
        <p:nvCxnSpPr>
          <p:cNvPr id="50" name="Straight Connector 49">
            <a:extLst>
              <a:ext uri="{FF2B5EF4-FFF2-40B4-BE49-F238E27FC236}">
                <a16:creationId xmlns:a16="http://schemas.microsoft.com/office/drawing/2014/main" id="{F1863392-1917-471D-AEA8-D16752D905DE}"/>
              </a:ext>
            </a:extLst>
          </p:cNvPr>
          <p:cNvCxnSpPr>
            <a:cxnSpLocks/>
          </p:cNvCxnSpPr>
          <p:nvPr/>
        </p:nvCxnSpPr>
        <p:spPr>
          <a:xfrm>
            <a:off x="318865" y="3942498"/>
            <a:ext cx="10239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CF8AB9-7942-4DA9-831F-7EFBDC0C73A1}"/>
              </a:ext>
            </a:extLst>
          </p:cNvPr>
          <p:cNvCxnSpPr>
            <a:cxnSpLocks/>
          </p:cNvCxnSpPr>
          <p:nvPr/>
        </p:nvCxnSpPr>
        <p:spPr>
          <a:xfrm rot="16200000">
            <a:off x="764559" y="5743096"/>
            <a:ext cx="0" cy="8677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2980906-B6E1-472B-AB19-1756FE98F856}"/>
              </a:ext>
            </a:extLst>
          </p:cNvPr>
          <p:cNvSpPr txBox="1"/>
          <p:nvPr/>
        </p:nvSpPr>
        <p:spPr>
          <a:xfrm>
            <a:off x="304781" y="4743338"/>
            <a:ext cx="763500" cy="523220"/>
          </a:xfrm>
          <a:prstGeom prst="rect">
            <a:avLst/>
          </a:prstGeom>
          <a:noFill/>
        </p:spPr>
        <p:txBody>
          <a:bodyPr wrap="none" rtlCol="0">
            <a:spAutoFit/>
          </a:bodyPr>
          <a:lstStyle/>
          <a:p>
            <a:r>
              <a:rPr lang="en-US" dirty="0" err="1"/>
              <a:t>L</a:t>
            </a:r>
            <a:r>
              <a:rPr lang="en-US" baseline="-25000" dirty="0" err="1"/>
              <a:t>jet</a:t>
            </a:r>
            <a:endParaRPr lang="en-US" baseline="-25000" dirty="0"/>
          </a:p>
        </p:txBody>
      </p:sp>
      <p:sp>
        <p:nvSpPr>
          <p:cNvPr id="54" name="TextBox 53">
            <a:extLst>
              <a:ext uri="{FF2B5EF4-FFF2-40B4-BE49-F238E27FC236}">
                <a16:creationId xmlns:a16="http://schemas.microsoft.com/office/drawing/2014/main" id="{B0CD8A3E-8711-4CB5-84D6-0DF739317B46}"/>
              </a:ext>
            </a:extLst>
          </p:cNvPr>
          <p:cNvSpPr txBox="1"/>
          <p:nvPr/>
        </p:nvSpPr>
        <p:spPr>
          <a:xfrm>
            <a:off x="8142104" y="5240688"/>
            <a:ext cx="2133918" cy="523220"/>
          </a:xfrm>
          <a:prstGeom prst="rect">
            <a:avLst/>
          </a:prstGeom>
          <a:noFill/>
        </p:spPr>
        <p:txBody>
          <a:bodyPr wrap="none" rtlCol="0">
            <a:spAutoFit/>
          </a:bodyPr>
          <a:lstStyle/>
          <a:p>
            <a:r>
              <a:rPr lang="en-US" dirty="0"/>
              <a:t>Must be &lt;= S</a:t>
            </a:r>
          </a:p>
        </p:txBody>
      </p:sp>
      <p:sp>
        <p:nvSpPr>
          <p:cNvPr id="67" name="Freeform: Shape 66">
            <a:extLst>
              <a:ext uri="{FF2B5EF4-FFF2-40B4-BE49-F238E27FC236}">
                <a16:creationId xmlns:a16="http://schemas.microsoft.com/office/drawing/2014/main" id="{DEA45AC9-0430-444E-A930-114331BCAAD4}"/>
              </a:ext>
            </a:extLst>
          </p:cNvPr>
          <p:cNvSpPr/>
          <p:nvPr/>
        </p:nvSpPr>
        <p:spPr>
          <a:xfrm>
            <a:off x="578757" y="3562924"/>
            <a:ext cx="698795" cy="2614047"/>
          </a:xfrm>
          <a:custGeom>
            <a:avLst/>
            <a:gdLst>
              <a:gd name="connsiteX0" fmla="*/ 59408 w 758051"/>
              <a:gd name="connsiteY0" fmla="*/ 2391094 h 2391094"/>
              <a:gd name="connsiteX1" fmla="*/ 69682 w 758051"/>
              <a:gd name="connsiteY1" fmla="*/ 212972 h 2391094"/>
              <a:gd name="connsiteX2" fmla="*/ 758051 w 758051"/>
              <a:gd name="connsiteY2" fmla="*/ 202698 h 2391094"/>
              <a:gd name="connsiteX0" fmla="*/ 59408 w 758051"/>
              <a:gd name="connsiteY0" fmla="*/ 2459799 h 2459799"/>
              <a:gd name="connsiteX1" fmla="*/ 69682 w 758051"/>
              <a:gd name="connsiteY1" fmla="*/ 281677 h 2459799"/>
              <a:gd name="connsiteX2" fmla="*/ 758051 w 758051"/>
              <a:gd name="connsiteY2" fmla="*/ 271403 h 2459799"/>
              <a:gd name="connsiteX0" fmla="*/ 23973 w 722616"/>
              <a:gd name="connsiteY0" fmla="*/ 2490852 h 2490852"/>
              <a:gd name="connsiteX1" fmla="*/ 34247 w 722616"/>
              <a:gd name="connsiteY1" fmla="*/ 312730 h 2490852"/>
              <a:gd name="connsiteX2" fmla="*/ 722616 w 722616"/>
              <a:gd name="connsiteY2" fmla="*/ 302456 h 2490852"/>
              <a:gd name="connsiteX0" fmla="*/ 0 w 698643"/>
              <a:gd name="connsiteY0" fmla="*/ 2490852 h 2490852"/>
              <a:gd name="connsiteX1" fmla="*/ 10274 w 698643"/>
              <a:gd name="connsiteY1" fmla="*/ 312730 h 2490852"/>
              <a:gd name="connsiteX2" fmla="*/ 698643 w 698643"/>
              <a:gd name="connsiteY2" fmla="*/ 302456 h 2490852"/>
              <a:gd name="connsiteX0" fmla="*/ 0 w 698643"/>
              <a:gd name="connsiteY0" fmla="*/ 2556595 h 2556595"/>
              <a:gd name="connsiteX1" fmla="*/ 10274 w 698643"/>
              <a:gd name="connsiteY1" fmla="*/ 378473 h 2556595"/>
              <a:gd name="connsiteX2" fmla="*/ 698643 w 698643"/>
              <a:gd name="connsiteY2" fmla="*/ 368199 h 2556595"/>
              <a:gd name="connsiteX0" fmla="*/ 0 w 698795"/>
              <a:gd name="connsiteY0" fmla="*/ 2614047 h 2614047"/>
              <a:gd name="connsiteX1" fmla="*/ 10274 w 698795"/>
              <a:gd name="connsiteY1" fmla="*/ 435925 h 2614047"/>
              <a:gd name="connsiteX2" fmla="*/ 698643 w 698795"/>
              <a:gd name="connsiteY2" fmla="*/ 425651 h 2614047"/>
            </a:gdLst>
            <a:ahLst/>
            <a:cxnLst>
              <a:cxn ang="0">
                <a:pos x="connsiteX0" y="connsiteY0"/>
              </a:cxn>
              <a:cxn ang="0">
                <a:pos x="connsiteX1" y="connsiteY1"/>
              </a:cxn>
              <a:cxn ang="0">
                <a:pos x="connsiteX2" y="connsiteY2"/>
              </a:cxn>
            </a:cxnLst>
            <a:rect l="l" t="t" r="r" b="b"/>
            <a:pathLst>
              <a:path w="698795" h="2614047">
                <a:moveTo>
                  <a:pt x="0" y="2614047"/>
                </a:moveTo>
                <a:cubicBezTo>
                  <a:pt x="3425" y="1888006"/>
                  <a:pt x="6850" y="1047237"/>
                  <a:pt x="10274" y="435925"/>
                </a:cubicBezTo>
                <a:cubicBezTo>
                  <a:pt x="13698" y="-175387"/>
                  <a:pt x="710628" y="-111174"/>
                  <a:pt x="698643" y="425651"/>
                </a:cubicBezTo>
              </a:path>
            </a:pathLst>
          </a:custGeom>
          <a:noFill/>
          <a:ln w="38100">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F8CF369-C573-434D-B78A-2B7ECEDDA811}"/>
              </a:ext>
            </a:extLst>
          </p:cNvPr>
          <p:cNvCxnSpPr>
            <a:cxnSpLocks/>
          </p:cNvCxnSpPr>
          <p:nvPr/>
        </p:nvCxnSpPr>
        <p:spPr>
          <a:xfrm flipH="1">
            <a:off x="1277553" y="3994364"/>
            <a:ext cx="3179268" cy="116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6EA7FB-5759-47EB-B37A-40BF1578FBE2}"/>
              </a:ext>
            </a:extLst>
          </p:cNvPr>
          <p:cNvCxnSpPr>
            <a:cxnSpLocks/>
            <a:stCxn id="39" idx="1"/>
          </p:cNvCxnSpPr>
          <p:nvPr/>
        </p:nvCxnSpPr>
        <p:spPr>
          <a:xfrm flipH="1">
            <a:off x="1243849" y="4116495"/>
            <a:ext cx="3296060" cy="196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C44E9E-7120-4719-864D-F49AF3B22C23}"/>
              </a:ext>
            </a:extLst>
          </p:cNvPr>
          <p:cNvSpPr txBox="1"/>
          <p:nvPr/>
        </p:nvSpPr>
        <p:spPr>
          <a:xfrm>
            <a:off x="4456821" y="6176971"/>
            <a:ext cx="5900911" cy="523220"/>
          </a:xfrm>
          <a:prstGeom prst="rect">
            <a:avLst/>
          </a:prstGeom>
          <a:noFill/>
        </p:spPr>
        <p:txBody>
          <a:bodyPr wrap="none" rtlCol="0">
            <a:spAutoFit/>
          </a:bodyPr>
          <a:lstStyle/>
          <a:p>
            <a:r>
              <a:rPr lang="en-US" dirty="0"/>
              <a:t>The jet doesn’t fully expand if H</a:t>
            </a:r>
            <a:r>
              <a:rPr lang="en-US" baseline="-25000" dirty="0"/>
              <a:t>e</a:t>
            </a:r>
            <a:r>
              <a:rPr lang="en-US" dirty="0"/>
              <a:t>/S &lt; 5</a:t>
            </a:r>
          </a:p>
        </p:txBody>
      </p:sp>
    </p:spTree>
    <p:extLst>
      <p:ext uri="{BB962C8B-B14F-4D97-AF65-F5344CB8AC3E}">
        <p14:creationId xmlns:p14="http://schemas.microsoft.com/office/powerpoint/2010/main" val="2584531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n-US" dirty="0"/>
              <a:t>Minor loss for baffles in series*</a:t>
            </a:r>
          </a:p>
        </p:txBody>
      </p:sp>
      <p:pic>
        <p:nvPicPr>
          <p:cNvPr id="4" name="Picture 3">
            <a:extLst>
              <a:ext uri="{FF2B5EF4-FFF2-40B4-BE49-F238E27FC236}">
                <a16:creationId xmlns:a16="http://schemas.microsoft.com/office/drawing/2014/main" id="{3A2DB605-D429-4187-BD06-75AB2199B69F}"/>
              </a:ext>
            </a:extLst>
          </p:cNvPr>
          <p:cNvPicPr>
            <a:picLocks noChangeAspect="1"/>
          </p:cNvPicPr>
          <p:nvPr/>
        </p:nvPicPr>
        <p:blipFill>
          <a:blip r:embed="rId4"/>
          <a:stretch>
            <a:fillRect/>
          </a:stretch>
        </p:blipFill>
        <p:spPr>
          <a:xfrm>
            <a:off x="191317" y="1517070"/>
            <a:ext cx="7688961" cy="5541778"/>
          </a:xfrm>
          <a:prstGeom prst="rect">
            <a:avLst/>
          </a:prstGeom>
        </p:spPr>
      </p:pic>
      <p:pic>
        <p:nvPicPr>
          <p:cNvPr id="6" name="Picture 5" descr="\documentclass{article}&#10;\usepackage{amsmath}&#10;\pagestyle{empty}&#10;\begin{document}&#10;&#10;$$K_{baffle_{exp}} = \left(\frac{\left(1 - \Pi_{vc}^{baffle}\right) ^ 2}{ \Pi_{vc}^{baffle} \Pi_{PlaneJet_{exp}} \Pi_{H_{e}S}}\right) ^ 2$$&#10;&#10;\end{document}" title="IguanaTex Bitmap Display">
            <a:extLst>
              <a:ext uri="{FF2B5EF4-FFF2-40B4-BE49-F238E27FC236}">
                <a16:creationId xmlns:a16="http://schemas.microsoft.com/office/drawing/2014/main" id="{D268CB4F-93B6-4DD8-8FD3-3822F463B73C}"/>
              </a:ext>
            </a:extLst>
          </p:cNvPr>
          <p:cNvPicPr>
            <a:picLocks noChangeAspect="1"/>
          </p:cNvPicPr>
          <p:nvPr>
            <p:custDataLst>
              <p:tags r:id="rId1"/>
            </p:custDataLst>
          </p:nvPr>
        </p:nvPicPr>
        <p:blipFill>
          <a:blip r:embed="rId5"/>
          <a:stretch>
            <a:fillRect/>
          </a:stretch>
        </p:blipFill>
        <p:spPr>
          <a:xfrm>
            <a:off x="1882004" y="2198772"/>
            <a:ext cx="5690516" cy="989257"/>
          </a:xfrm>
          <a:prstGeom prst="rect">
            <a:avLst/>
          </a:prstGeom>
        </p:spPr>
      </p:pic>
      <p:pic>
        <p:nvPicPr>
          <p:cNvPr id="9" name="Picture 8"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7EC8929B-969E-46B6-97C0-E2C8BBC1F0EB}"/>
              </a:ext>
            </a:extLst>
          </p:cNvPr>
          <p:cNvPicPr>
            <a:picLocks noChangeAspect="1"/>
          </p:cNvPicPr>
          <p:nvPr>
            <p:custDataLst>
              <p:tags r:id="rId2"/>
            </p:custDataLst>
          </p:nvPr>
        </p:nvPicPr>
        <p:blipFill>
          <a:blip r:embed="rId6"/>
          <a:stretch>
            <a:fillRect/>
          </a:stretch>
        </p:blipFill>
        <p:spPr>
          <a:xfrm>
            <a:off x="3220604" y="4924988"/>
            <a:ext cx="3741257" cy="804571"/>
          </a:xfrm>
          <a:prstGeom prst="rect">
            <a:avLst/>
          </a:prstGeom>
        </p:spPr>
      </p:pic>
      <p:sp>
        <p:nvSpPr>
          <p:cNvPr id="7" name="TextBox 6">
            <a:extLst>
              <a:ext uri="{FF2B5EF4-FFF2-40B4-BE49-F238E27FC236}">
                <a16:creationId xmlns:a16="http://schemas.microsoft.com/office/drawing/2014/main" id="{781A6602-EFDD-4D60-918C-F9F1C049DC82}"/>
              </a:ext>
            </a:extLst>
          </p:cNvPr>
          <p:cNvSpPr txBox="1"/>
          <p:nvPr/>
        </p:nvSpPr>
        <p:spPr>
          <a:xfrm>
            <a:off x="8214742" y="1727025"/>
            <a:ext cx="3713555" cy="3108543"/>
          </a:xfrm>
          <a:prstGeom prst="rect">
            <a:avLst/>
          </a:prstGeom>
          <a:noFill/>
        </p:spPr>
        <p:txBody>
          <a:bodyPr wrap="square" rtlCol="0">
            <a:spAutoFit/>
          </a:bodyPr>
          <a:lstStyle/>
          <a:p>
            <a:r>
              <a:rPr lang="en-US" dirty="0"/>
              <a:t>These analytical results are a hypothesis and require confirmation either with full scale hydraulic tests or with Computational Fluid Dynamics</a:t>
            </a:r>
          </a:p>
        </p:txBody>
      </p:sp>
    </p:spTree>
    <p:extLst>
      <p:ext uri="{BB962C8B-B14F-4D97-AF65-F5344CB8AC3E}">
        <p14:creationId xmlns:p14="http://schemas.microsoft.com/office/powerpoint/2010/main" val="35644734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10605087"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1157559" y="5664471"/>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6095943" y="5678355"/>
            <a:ext cx="2651217" cy="475017"/>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 name="connsiteX0" fmla="*/ 0 w 3313852"/>
              <a:gd name="connsiteY0" fmla="*/ 642700 h 1111071"/>
              <a:gd name="connsiteX1" fmla="*/ 2634979 w 3313852"/>
              <a:gd name="connsiteY1" fmla="*/ 1080655 h 1111071"/>
              <a:gd name="connsiteX2" fmla="*/ 3313852 w 3313852"/>
              <a:gd name="connsiteY2" fmla="*/ 0 h 1111071"/>
            </a:gdLst>
            <a:ahLst/>
            <a:cxnLst>
              <a:cxn ang="0">
                <a:pos x="connsiteX0" y="connsiteY0"/>
              </a:cxn>
              <a:cxn ang="0">
                <a:pos x="connsiteX1" y="connsiteY1"/>
              </a:cxn>
              <a:cxn ang="0">
                <a:pos x="connsiteX2" y="connsiteY2"/>
              </a:cxn>
            </a:cxnLst>
            <a:rect l="l" t="t" r="r" b="b"/>
            <a:pathLst>
              <a:path w="3313852" h="1111071">
                <a:moveTo>
                  <a:pt x="0" y="642700"/>
                </a:moveTo>
                <a:cubicBezTo>
                  <a:pt x="1421245" y="825118"/>
                  <a:pt x="1930706" y="1223819"/>
                  <a:pt x="2634979" y="1080655"/>
                </a:cubicBezTo>
                <a:cubicBezTo>
                  <a:pt x="3339252" y="937491"/>
                  <a:pt x="2730807" y="177800"/>
                  <a:pt x="3313852"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10929627" y="6141525"/>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a:latin typeface="Cambria Math" panose="02040503050406030204" pitchFamily="18" charset="0"/>
                      </a:rPr>
                      <m:t>ess</m:t>
                    </m:r>
                    <m:r>
                      <a:rPr lang="en-US" smtClean="0">
                        <a:latin typeface="Cambria Math" panose="02040503050406030204" pitchFamily="18" charset="0"/>
                      </a:rPr>
                      <m:t> </m:t>
                    </m:r>
                    <m:r>
                      <m:rPr>
                        <m:sty m:val="p"/>
                      </m:rPr>
                      <a:rPr lang="en-US" smtClean="0">
                        <a:latin typeface="Cambria Math" panose="02040503050406030204" pitchFamily="18" charset="0"/>
                      </a:rPr>
                      <m:t>efficient</m:t>
                    </m:r>
                    <m:r>
                      <a:rPr lang="en-US" smtClean="0">
                        <a:latin typeface="Cambria Math" panose="02040503050406030204" pitchFamily="18" charset="0"/>
                      </a:rPr>
                      <m:t> </m:t>
                    </m:r>
                    <m:r>
                      <m:rPr>
                        <m:sty m:val="p"/>
                      </m:rPr>
                      <a:rPr lang="en-US" smtClean="0">
                        <a:latin typeface="Cambria Math" panose="02040503050406030204" pitchFamily="18" charset="0"/>
                      </a:rPr>
                      <m:t>for</m:t>
                    </m:r>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&gt;6</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7"/>
                <a:stretch>
                  <a:fillRect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18"/>
              <p:cNvSpPr>
                <a:spLocks noGrp="1"/>
              </p:cNvSpPr>
              <p:nvPr>
                <p:ph idx="1"/>
              </p:nvPr>
            </p:nvSpPr>
            <p:spPr>
              <a:xfrm>
                <a:off x="457200" y="1600200"/>
                <a:ext cx="10213134"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a:latin typeface="Cambria Math" panose="02040503050406030204" pitchFamily="18" charset="0"/>
                              </a:rPr>
                              <m:t>𝐻</m:t>
                            </m:r>
                          </m:e>
                          <m:sub>
                            <m:r>
                              <a:rPr lang="en-US">
                                <a:latin typeface="Cambria Math" panose="02040503050406030204" pitchFamily="18" charset="0"/>
                              </a:rPr>
                              <m:t>𝑒</m:t>
                            </m:r>
                          </m:sub>
                        </m:sSub>
                      </m:num>
                      <m:den>
                        <m:r>
                          <a:rPr lang="en-US">
                            <a:latin typeface="Cambria Math" panose="02040503050406030204" pitchFamily="18" charset="0"/>
                          </a:rPr>
                          <m:t>𝑆</m:t>
                        </m:r>
                      </m:den>
                    </m:f>
                  </m:oMath>
                </a14:m>
                <a:r>
                  <a:rPr lang="en-US" dirty="0"/>
                  <a:t> transition to lower efficiency (less uniform velocity gradients) is related to the distance required for the jet to fully expand</a:t>
                </a:r>
              </a:p>
            </p:txBody>
          </p:sp>
        </mc:Choice>
        <mc:Fallback xmlns="">
          <p:sp>
            <p:nvSpPr>
              <p:cNvPr id="19" name="Content Placeholder 18"/>
              <p:cNvSpPr>
                <a:spLocks noGrp="1" noRot="1" noChangeAspect="1" noMove="1" noResize="1" noEditPoints="1" noAdjustHandles="1" noChangeArrowheads="1" noChangeShapeType="1" noTextEdit="1"/>
              </p:cNvSpPr>
              <p:nvPr>
                <p:ph idx="1"/>
              </p:nvPr>
            </p:nvSpPr>
            <p:spPr>
              <a:xfrm>
                <a:off x="457200" y="1600200"/>
                <a:ext cx="10213134" cy="4525963"/>
              </a:xfrm>
              <a:blipFill>
                <a:blip r:embed="rId8"/>
                <a:stretch>
                  <a:fillRect l="-2746" t="-7682" r="-1970"/>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10969431" y="1569475"/>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pic>
        <p:nvPicPr>
          <p:cNvPr id="14" name="Picture 13" descr="\documentclass{article}&#10;\usepackage{amsmath}&#10;\pagestyle{empty}&#10;\begin{document}&#10;&#10;$$ W_{jet} = 0.116x $$&#10;&#10;&#10;\end{document}" title="IguanaTex Bitmap Display">
            <a:extLst>
              <a:ext uri="{FF2B5EF4-FFF2-40B4-BE49-F238E27FC236}">
                <a16:creationId xmlns:a16="http://schemas.microsoft.com/office/drawing/2014/main" id="{418F4CDF-C98F-4446-92A9-58BE6D69F40E}"/>
              </a:ext>
            </a:extLst>
          </p:cNvPr>
          <p:cNvPicPr>
            <a:picLocks noChangeAspect="1"/>
          </p:cNvPicPr>
          <p:nvPr>
            <p:custDataLst>
              <p:tags r:id="rId1"/>
            </p:custDataLst>
          </p:nvPr>
        </p:nvPicPr>
        <p:blipFill>
          <a:blip r:embed="rId13"/>
          <a:stretch>
            <a:fillRect/>
          </a:stretch>
        </p:blipFill>
        <p:spPr>
          <a:xfrm>
            <a:off x="7001837" y="2723496"/>
            <a:ext cx="3017370" cy="480169"/>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7994790" cy="4525963"/>
          </a:xfrm>
        </p:spPr>
        <p:txBody>
          <a:bodyPr/>
          <a:lstStyle/>
          <a:p>
            <a:r>
              <a:rPr lang="en-US" dirty="0"/>
              <a:t>Efficiency will be a function of the variability of the energy dissipation rate </a:t>
            </a:r>
          </a:p>
          <a:p>
            <a:r>
              <a:rPr lang="en-US" dirty="0"/>
              <a:t>We expect a relation of the form such that efficiency is 1 when</a:t>
            </a:r>
            <a:br>
              <a:rPr lang="en-US" dirty="0"/>
            </a:br>
            <a:r>
              <a:rPr lang="en-US" dirty="0"/>
              <a:t>          =1 and efficiency is less than 1 for higher values of</a:t>
            </a:r>
          </a:p>
          <a:p>
            <a:r>
              <a:rPr lang="en-US" dirty="0"/>
              <a:t>We “solve” this unknown by </a:t>
            </a:r>
            <a:r>
              <a:rPr lang="en-US" b="1" dirty="0"/>
              <a:t>always designing efficient flocculators with 3&lt;H</a:t>
            </a:r>
            <a:r>
              <a:rPr lang="en-US" b="1" baseline="-25000" dirty="0"/>
              <a:t>e</a:t>
            </a:r>
            <a:r>
              <a:rPr lang="en-US" b="1" dirty="0"/>
              <a:t>/S&lt;6 (or perhaps &lt;8 assuming that efficiency doesn’t drop off rapidly)</a:t>
            </a:r>
          </a:p>
        </p:txBody>
      </p:sp>
      <p:sp>
        <p:nvSpPr>
          <p:cNvPr id="11" name="Line 12 1"/>
          <p:cNvSpPr>
            <a:spLocks noChangeShapeType="1"/>
          </p:cNvSpPr>
          <p:nvPr/>
        </p:nvSpPr>
        <p:spPr bwMode="auto">
          <a:xfrm>
            <a:off x="10047139" y="277415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9456327" y="250130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10925601" y="164149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10191029" y="360677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9811168" y="407079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11314696" y="415495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9455626" y="162784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10509479" y="425049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11172816" y="284295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xmlns:a14="http://schemas.microsoft.com/office/drawing/2010/main">
        <mc:Choice Requires="a14">
          <p:sp>
            <p:nvSpPr>
              <p:cNvPr id="2" name="TextBox 1"/>
              <p:cNvSpPr txBox="1"/>
              <p:nvPr/>
            </p:nvSpPr>
            <p:spPr>
              <a:xfrm>
                <a:off x="10971226" y="341154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xmlns="">
          <p:sp>
            <p:nvSpPr>
              <p:cNvPr id="2" name="TextBox 1"/>
              <p:cNvSpPr txBox="1">
                <a:spLocks noRot="1" noChangeAspect="1" noMove="1" noResize="1" noEditPoints="1" noAdjustHandles="1" noChangeArrowheads="1" noChangeShapeType="1" noTextEdit="1"/>
              </p:cNvSpPr>
              <p:nvPr/>
            </p:nvSpPr>
            <p:spPr>
              <a:xfrm>
                <a:off x="10971226" y="341154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10560655" y="345096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10373387" y="358629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7238746" y="1788162"/>
            <a:ext cx="1604131" cy="465518"/>
          </a:xfrm>
          <a:prstGeom prst="rect">
            <a:avLst/>
          </a:prstGeom>
        </p:spPr>
      </p:pic>
      <p:grpSp>
        <p:nvGrpSpPr>
          <p:cNvPr id="8" name="Group 7"/>
          <p:cNvGrpSpPr/>
          <p:nvPr/>
        </p:nvGrpSpPr>
        <p:grpSpPr>
          <a:xfrm>
            <a:off x="10738333" y="584722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9995760" y="284295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9274701" y="284295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7958284" y="3763536"/>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7510541" y="3556759"/>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7079456" y="3457648"/>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9207531" y="5241646"/>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9222345" y="2905159"/>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7530264" y="3923201"/>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7510541" y="6685206"/>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8043879" y="5524871"/>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8614918" y="4079449"/>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7322113" y="3923200"/>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7709001" y="4687488"/>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8285611" y="4687488"/>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8873407" y="4688315"/>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7653034" y="4315688"/>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8063323" y="2905159"/>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8627037" y="4394530"/>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7079456" y="3457649"/>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8818801" y="4315688"/>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8225908" y="4353892"/>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391337" y="4038149"/>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9350320" y="3566719"/>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8021918" y="2718388"/>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9443284" y="5198787"/>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9237158" y="5356153"/>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6700077" y="3763536"/>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 (change in water elevation from inlet to outlet)</a:t>
            </a:r>
          </a:p>
          <a:p>
            <a:pPr>
              <a:lnSpc>
                <a:spcPct val="80000"/>
              </a:lnSpc>
            </a:pPr>
            <a:r>
              <a:rPr lang="en-US" dirty="0"/>
              <a:t>Residence time (t)</a:t>
            </a:r>
          </a:p>
          <a:p>
            <a:pPr>
              <a:lnSpc>
                <a:spcPct val="80000"/>
              </a:lnSpc>
            </a:pPr>
            <a:r>
              <a:rPr lang="en-US" dirty="0"/>
              <a:t>Baffle spacing (S)</a:t>
            </a:r>
          </a:p>
          <a:p>
            <a:pPr>
              <a:lnSpc>
                <a:spcPct val="80000"/>
              </a:lnSpc>
            </a:pPr>
            <a:r>
              <a:rPr lang="en-US" dirty="0"/>
              <a:t>Number of baffles (N)</a:t>
            </a:r>
          </a:p>
          <a:p>
            <a:pPr>
              <a:lnSpc>
                <a:spcPct val="80000"/>
              </a:lnSpc>
            </a:pPr>
            <a:r>
              <a:rPr lang="en-US" dirty="0"/>
              <a:t>Channel length (L)</a:t>
            </a:r>
          </a:p>
          <a:p>
            <a:pPr>
              <a:lnSpc>
                <a:spcPct val="80000"/>
              </a:lnSpc>
            </a:pPr>
            <a:r>
              <a:rPr lang="en-US" dirty="0"/>
              <a:t>Channel width (W)</a:t>
            </a:r>
          </a:p>
          <a:p>
            <a:pPr>
              <a:lnSpc>
                <a:spcPct val="80000"/>
              </a:lnSpc>
            </a:pPr>
            <a:r>
              <a:rPr lang="en-US" dirty="0"/>
              <a:t>Water depth (HW)</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 (Gt)</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6" name="Picture 5">
            <a:extLst>
              <a:ext uri="{FF2B5EF4-FFF2-40B4-BE49-F238E27FC236}">
                <a16:creationId xmlns:a16="http://schemas.microsoft.com/office/drawing/2014/main" id="{E931295A-D864-42BA-A89C-694CD446B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10382" y="2092720"/>
            <a:ext cx="5595070" cy="3383406"/>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Design Considerations</a:t>
            </a:r>
            <a:endParaRPr lang="en-US" dirty="0"/>
          </a:p>
        </p:txBody>
      </p:sp>
      <p:sp>
        <p:nvSpPr>
          <p:cNvPr id="68611" name="Rectangle 3"/>
          <p:cNvSpPr>
            <a:spLocks noGrp="1" noChangeArrowheads="1"/>
          </p:cNvSpPr>
          <p:nvPr>
            <p:ph idx="1"/>
          </p:nvPr>
        </p:nvSpPr>
        <p:spPr/>
        <p:txBody>
          <a:bodyPr/>
          <a:lstStyle/>
          <a:p>
            <a:r>
              <a:rPr lang="en-US" dirty="0"/>
              <a:t>The length of the flocculator channels matches the length of the sedimentation tank (thus far…)</a:t>
            </a:r>
          </a:p>
          <a:p>
            <a:r>
              <a:rPr lang="en-US" dirty="0"/>
              <a:t>Width of the flocculation channel?</a:t>
            </a:r>
          </a:p>
          <a:p>
            <a:pPr lvl="1"/>
            <a:r>
              <a:rPr lang="en-US" dirty="0"/>
              <a:t>Minimum? ________________</a:t>
            </a:r>
          </a:p>
          <a:p>
            <a:pPr lvl="1"/>
            <a:r>
              <a:rPr lang="en-US" dirty="0"/>
              <a:t>Material limitations (polycarbonate width)</a:t>
            </a:r>
          </a:p>
          <a:p>
            <a:pPr lvl="1"/>
            <a:r>
              <a:rPr lang="en-US" dirty="0"/>
              <a:t>Optimize to get the desired flocculator volume given the specified length of the channels</a:t>
            </a:r>
          </a:p>
          <a:p>
            <a:r>
              <a:rPr lang="en-US" dirty="0"/>
              <a:t>Even or odd number of baffles depending on channel inlet and outlet conditions</a:t>
            </a:r>
          </a:p>
        </p:txBody>
      </p:sp>
      <p:sp>
        <p:nvSpPr>
          <p:cNvPr id="10" name="TextBox 9"/>
          <p:cNvSpPr txBox="1"/>
          <p:nvPr/>
        </p:nvSpPr>
        <p:spPr>
          <a:xfrm>
            <a:off x="2987111" y="3266522"/>
            <a:ext cx="2226892" cy="523220"/>
          </a:xfrm>
          <a:prstGeom prst="rect">
            <a:avLst/>
          </a:prstGeom>
          <a:noFill/>
        </p:spPr>
        <p:txBody>
          <a:bodyPr wrap="none" rtlCol="0">
            <a:spAutoFit/>
          </a:bodyPr>
          <a:lstStyle/>
          <a:p>
            <a:r>
              <a:rPr lang="en-US" dirty="0">
                <a:solidFill>
                  <a:schemeClr val="accent4"/>
                </a:solidFill>
                <a:latin typeface="+mn-lt"/>
              </a:rPr>
              <a:t>Human width</a:t>
            </a:r>
          </a:p>
        </p:txBody>
      </p:sp>
      <p:pic>
        <p:nvPicPr>
          <p:cNvPr id="6" name="Picture 5">
            <a:extLst>
              <a:ext uri="{FF2B5EF4-FFF2-40B4-BE49-F238E27FC236}">
                <a16:creationId xmlns:a16="http://schemas.microsoft.com/office/drawing/2014/main" id="{3E0FD618-1011-4E14-8566-42B51882C1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18296" y="2173050"/>
            <a:ext cx="3616504" cy="21869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of G</a:t>
            </a:r>
            <a:r>
              <a:rPr lang="en-US" baseline="-25000" dirty="0"/>
              <a:t>CS</a:t>
            </a:r>
            <a:r>
              <a:rPr lang="en-US" i="1" baseline="-25000" dirty="0"/>
              <a:t> </a:t>
            </a:r>
            <a:r>
              <a:rPr lang="en-US" dirty="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800" dirty="0"/>
              <a:t>The value of G</a:t>
            </a:r>
            <a:r>
              <a:rPr lang="en-US" sz="2800" baseline="-25000" dirty="0"/>
              <a:t>CS  </a:t>
            </a:r>
            <a:r>
              <a:rPr lang="en-US" sz="2800" dirty="0"/>
              <a:t>determines the head loss through the flocculator</a:t>
            </a:r>
          </a:p>
          <a:p>
            <a:r>
              <a:rPr lang="en-US" sz="2800" dirty="0"/>
              <a:t>Maximum size of the flocs is controlled by </a:t>
            </a:r>
            <a:r>
              <a:rPr lang="en-US" sz="2800" i="1" dirty="0" err="1"/>
              <a:t>G</a:t>
            </a:r>
            <a:r>
              <a:rPr lang="en-US" sz="2800" i="1" baseline="-25000" dirty="0" err="1"/>
              <a:t>Max</a:t>
            </a:r>
            <a:r>
              <a:rPr lang="en-US" sz="2800" dirty="0"/>
              <a:t> </a:t>
            </a:r>
          </a:p>
          <a:p>
            <a:r>
              <a:rPr lang="en-US" sz="2800" dirty="0"/>
              <a:t>AguaClara </a:t>
            </a:r>
            <a:r>
              <a:rPr lang="en-US" sz="2800" dirty="0" err="1"/>
              <a:t>flocculators</a:t>
            </a:r>
            <a:r>
              <a:rPr lang="en-US" sz="2800" dirty="0"/>
              <a:t> have a </a:t>
            </a:r>
            <a:r>
              <a:rPr lang="en-US" sz="2800" i="1" dirty="0" err="1"/>
              <a:t>G</a:t>
            </a:r>
            <a:r>
              <a:rPr lang="en-US" sz="2800" i="1" baseline="-25000" dirty="0" err="1"/>
              <a:t>Max</a:t>
            </a:r>
            <a:r>
              <a:rPr lang="en-US" sz="2800" dirty="0"/>
              <a:t> that is 1.4 G</a:t>
            </a:r>
            <a:r>
              <a:rPr lang="en-US" sz="2800" baseline="-25000" dirty="0"/>
              <a:t>CS</a:t>
            </a:r>
            <a:endParaRPr lang="en-US" sz="2800" dirty="0"/>
          </a:p>
          <a:p>
            <a:r>
              <a:rPr lang="en-US" sz="2800" dirty="0"/>
              <a:t>Summer 2015 new designs have head loss of approximately 40 cm and thus increased G</a:t>
            </a:r>
            <a:r>
              <a:rPr lang="en-US" sz="2800" baseline="-25000" dirty="0"/>
              <a:t>CS</a:t>
            </a:r>
            <a:endParaRPr lang="en-US" sz="2800" dirty="0"/>
          </a:p>
          <a:p>
            <a:pPr lvl="1"/>
            <a:r>
              <a:rPr lang="en-US" sz="2400" dirty="0"/>
              <a:t>Expect smaller flocs (but still captured by plate settlers)</a:t>
            </a:r>
          </a:p>
          <a:p>
            <a:pPr lvl="1"/>
            <a:r>
              <a:rPr lang="en-US" sz="2400" dirty="0"/>
              <a:t>Less sedimentation of flocs in flocculator</a:t>
            </a:r>
          </a:p>
          <a:p>
            <a:pPr lvl="1"/>
            <a:r>
              <a:rPr lang="en-US" sz="2400" dirty="0"/>
              <a:t>Smaller flocculator</a:t>
            </a:r>
          </a:p>
          <a:p>
            <a:r>
              <a:rPr lang="en-US" sz="2800" dirty="0"/>
              <a:t>Casey Garland has tested G</a:t>
            </a:r>
            <a:r>
              <a:rPr lang="en-US" sz="2800" baseline="-25000" dirty="0"/>
              <a:t>CS </a:t>
            </a:r>
            <a:r>
              <a:rPr lang="en-US" sz="2800" dirty="0"/>
              <a:t>values as high as 340 Hz with clay-based flocs. Flocs with dissolved organics likely require lower G</a:t>
            </a:r>
            <a:r>
              <a:rPr lang="en-US" sz="2800" baseline="-25000" dirty="0"/>
              <a:t>CS</a:t>
            </a:r>
            <a:endParaRPr lang="en-US" sz="2800"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dirty="0"/>
              <a:t>Optimize plant layout</a:t>
            </a:r>
          </a:p>
          <a:p>
            <a:r>
              <a:rPr lang="en-US" dirty="0"/>
              <a:t>Water level leaving flocculator must match water level entering sedimentation tank (Always)</a:t>
            </a:r>
          </a:p>
          <a:p>
            <a:r>
              <a:rPr lang="en-US" dirty="0"/>
              <a:t>We want an efficient flocculator (controlled by H/S ratio)</a:t>
            </a:r>
          </a:p>
          <a:p>
            <a:r>
              <a:rPr lang="en-US" dirty="0"/>
              <a:t>Perhaps aim for flow passages that are close to square (W=S)</a:t>
            </a:r>
          </a:p>
          <a:p>
            <a:r>
              <a:rPr lang="en-US" dirty="0"/>
              <a:t>Minimize plant cost with tradeoff between head loss (function of G</a:t>
            </a:r>
            <a:r>
              <a:rPr lang="en-US" baseline="-25000" dirty="0"/>
              <a:t>CS</a:t>
            </a:r>
            <a:r>
              <a:rPr lang="en-US" dirty="0"/>
              <a:t>) and volume (function of </a:t>
            </a:r>
            <a:r>
              <a:rPr lang="en-US" dirty="0">
                <a:latin typeface="Symbol" panose="05050102010706020507" pitchFamily="18" charset="2"/>
              </a:rPr>
              <a:t>q</a:t>
            </a:r>
            <a:r>
              <a:rPr lang="en-US" dirty="0"/>
              <a:t>)</a:t>
            </a:r>
          </a:p>
          <a:p>
            <a:endParaRPr lang="en-US" dirty="0"/>
          </a:p>
        </p:txBody>
      </p:sp>
    </p:spTree>
    <p:extLst>
      <p:ext uri="{BB962C8B-B14F-4D97-AF65-F5344CB8AC3E}">
        <p14:creationId xmlns:p14="http://schemas.microsoft.com/office/powerpoint/2010/main" val="42649561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design approaches</a:t>
            </a:r>
            <a:endParaRPr lang="en-US" dirty="0"/>
          </a:p>
        </p:txBody>
      </p:sp>
      <p:sp>
        <p:nvSpPr>
          <p:cNvPr id="3" name="Content Placeholder 2"/>
          <p:cNvSpPr>
            <a:spLocks noGrp="1"/>
          </p:cNvSpPr>
          <p:nvPr>
            <p:ph idx="1"/>
          </p:nvPr>
        </p:nvSpPr>
        <p:spPr>
          <a:xfrm>
            <a:off x="457200" y="1600200"/>
            <a:ext cx="8234737" cy="4525963"/>
          </a:xfrm>
        </p:spPr>
        <p:txBody>
          <a:bodyPr/>
          <a:lstStyle/>
          <a:p>
            <a:r>
              <a:rPr lang="en-US" dirty="0"/>
              <a:t>Bottom up: Start by designing one baffle space (the small details) and then work up to designing the overall size of the flocculator</a:t>
            </a:r>
          </a:p>
          <a:p>
            <a:pPr lvl="1"/>
            <a:r>
              <a:rPr lang="en-US" dirty="0"/>
              <a:t>Only basis for selection of channel width would be W=S</a:t>
            </a:r>
          </a:p>
          <a:p>
            <a:r>
              <a:rPr lang="en-US" dirty="0"/>
              <a:t>Top down: Start by finding total volume of flocculator required and then go to the details</a:t>
            </a:r>
          </a:p>
          <a:p>
            <a:pPr lvl="1"/>
            <a:r>
              <a:rPr lang="en-US" dirty="0"/>
              <a:t>Our choice</a:t>
            </a:r>
          </a:p>
        </p:txBody>
      </p:sp>
      <p:pic>
        <p:nvPicPr>
          <p:cNvPr id="24" name="Picture 23"/>
          <p:cNvPicPr>
            <a:picLocks noChangeAspect="1"/>
          </p:cNvPicPr>
          <p:nvPr/>
        </p:nvPicPr>
        <p:blipFill>
          <a:blip r:embed="rId2"/>
          <a:stretch>
            <a:fillRect/>
          </a:stretch>
        </p:blipFill>
        <p:spPr>
          <a:xfrm>
            <a:off x="10148721" y="1544652"/>
            <a:ext cx="1134063" cy="2318529"/>
          </a:xfrm>
          <a:prstGeom prst="rect">
            <a:avLst/>
          </a:prstGeom>
        </p:spPr>
      </p:pic>
      <p:pic>
        <p:nvPicPr>
          <p:cNvPr id="6" name="Picture 5">
            <a:extLst>
              <a:ext uri="{FF2B5EF4-FFF2-40B4-BE49-F238E27FC236}">
                <a16:creationId xmlns:a16="http://schemas.microsoft.com/office/drawing/2014/main" id="{F8465C4C-01F7-46C3-B01D-DEFF68CA495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20709" y="4447583"/>
            <a:ext cx="2936263" cy="1775593"/>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Design Approach</a:t>
            </a:r>
          </a:p>
        </p:txBody>
      </p:sp>
      <p:sp>
        <p:nvSpPr>
          <p:cNvPr id="3" name="Content Placeholder 2"/>
          <p:cNvSpPr>
            <a:spLocks noGrp="1"/>
          </p:cNvSpPr>
          <p:nvPr>
            <p:ph idx="1"/>
          </p:nvPr>
        </p:nvSpPr>
        <p:spPr/>
        <p:txBody>
          <a:bodyPr/>
          <a:lstStyle/>
          <a:p>
            <a:r>
              <a:rPr lang="en-US" dirty="0"/>
              <a:t>Assume a water depth and a channel width</a:t>
            </a:r>
          </a:p>
          <a:p>
            <a:r>
              <a:rPr lang="en-US" dirty="0"/>
              <a:t>Design a baffle spacing and obstacle spacing to get an efficient H</a:t>
            </a:r>
            <a:r>
              <a:rPr lang="en-US" baseline="-25000" dirty="0"/>
              <a:t>e</a:t>
            </a:r>
            <a:r>
              <a:rPr lang="en-US" dirty="0"/>
              <a:t>/S and the target G</a:t>
            </a:r>
            <a:r>
              <a:rPr lang="en-US" baseline="-25000" dirty="0"/>
              <a:t>CS</a:t>
            </a:r>
            <a:endParaRPr lang="en-US" dirty="0"/>
          </a:p>
          <a:p>
            <a:r>
              <a:rPr lang="en-US" dirty="0"/>
              <a:t>Calculate </a:t>
            </a:r>
            <a:r>
              <a:rPr lang="en-US" dirty="0" err="1"/>
              <a:t>G</a:t>
            </a:r>
            <a:r>
              <a:rPr lang="en-US" baseline="-25000" dirty="0" err="1"/>
              <a:t>CS</a:t>
            </a:r>
            <a:r>
              <a:rPr lang="en-US" dirty="0" err="1">
                <a:latin typeface="Symbol" panose="05050102010706020507" pitchFamily="18" charset="2"/>
              </a:rPr>
              <a:t>q</a:t>
            </a:r>
            <a:r>
              <a:rPr lang="en-US" dirty="0"/>
              <a:t> for one baffle spacing given your design</a:t>
            </a:r>
          </a:p>
          <a:p>
            <a:r>
              <a:rPr lang="en-US" dirty="0"/>
              <a:t>Calculate number of baffle </a:t>
            </a:r>
            <a:r>
              <a:rPr lang="en-US" dirty="0" err="1"/>
              <a:t>spacings</a:t>
            </a:r>
            <a:r>
              <a:rPr lang="en-US" dirty="0"/>
              <a:t> required to achieve design </a:t>
            </a:r>
            <a:r>
              <a:rPr lang="en-US" dirty="0" err="1"/>
              <a:t>G</a:t>
            </a:r>
            <a:r>
              <a:rPr lang="en-US" baseline="-25000" dirty="0" err="1"/>
              <a:t>CS</a:t>
            </a:r>
            <a:r>
              <a:rPr lang="en-US" dirty="0" err="1">
                <a:latin typeface="Symbol" panose="05050102010706020507" pitchFamily="18" charset="2"/>
              </a:rPr>
              <a:t>q</a:t>
            </a:r>
            <a:endParaRPr lang="en-US" dirty="0"/>
          </a:p>
          <a:p>
            <a:r>
              <a:rPr lang="en-US" dirty="0"/>
              <a:t>Calculate length of channel required</a:t>
            </a:r>
          </a:p>
          <a:p>
            <a:endParaRPr lang="en-US" dirty="0"/>
          </a:p>
          <a:p>
            <a:endParaRPr lang="en-US" dirty="0"/>
          </a:p>
        </p:txBody>
      </p:sp>
      <p:pic>
        <p:nvPicPr>
          <p:cNvPr id="4" name="Picture 3"/>
          <p:cNvPicPr>
            <a:picLocks noChangeAspect="1"/>
          </p:cNvPicPr>
          <p:nvPr/>
        </p:nvPicPr>
        <p:blipFill>
          <a:blip r:embed="rId2"/>
          <a:stretch>
            <a:fillRect/>
          </a:stretch>
        </p:blipFill>
        <p:spPr>
          <a:xfrm>
            <a:off x="10796150" y="0"/>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16930" cy="1143000"/>
          </a:xfrm>
        </p:spPr>
        <p:txBody>
          <a:bodyPr/>
          <a:lstStyle/>
          <a:p>
            <a:r>
              <a:rPr lang="en-US" dirty="0"/>
              <a:t>Top Down Design Approach</a:t>
            </a:r>
            <a:br>
              <a:rPr lang="en-US" dirty="0"/>
            </a:br>
            <a:r>
              <a:rPr lang="en-US" dirty="0"/>
              <a:t>(our choice)</a:t>
            </a:r>
          </a:p>
        </p:txBody>
      </p:sp>
      <p:sp>
        <p:nvSpPr>
          <p:cNvPr id="3" name="Content Placeholder 2"/>
          <p:cNvSpPr>
            <a:spLocks noGrp="1"/>
          </p:cNvSpPr>
          <p:nvPr>
            <p:ph idx="1"/>
          </p:nvPr>
        </p:nvSpPr>
        <p:spPr/>
        <p:txBody>
          <a:bodyPr/>
          <a:lstStyle/>
          <a:p>
            <a:r>
              <a:rPr lang="en-US" dirty="0"/>
              <a:t>Calculate the required flocculator volume</a:t>
            </a:r>
          </a:p>
          <a:p>
            <a:r>
              <a:rPr lang="en-US" dirty="0"/>
              <a:t>Use plant layout constraints to select an optimal channel width</a:t>
            </a:r>
          </a:p>
          <a:p>
            <a:r>
              <a:rPr lang="en-US" dirty="0"/>
              <a:t>Design baffles and obstacles to create the target G</a:t>
            </a:r>
            <a:r>
              <a:rPr lang="en-US" baseline="-25000" dirty="0"/>
              <a:t>CS</a:t>
            </a:r>
            <a:r>
              <a:rPr lang="en-US" dirty="0"/>
              <a:t> to set the baffle spacing</a:t>
            </a:r>
          </a:p>
          <a:p>
            <a:r>
              <a:rPr lang="en-US" dirty="0"/>
              <a:t>Fill the channels with baffles and don’t worry about a little extra space at the end of the channel that might not be used efficiently</a:t>
            </a:r>
          </a:p>
        </p:txBody>
      </p:sp>
      <p:pic>
        <p:nvPicPr>
          <p:cNvPr id="5" name="Picture 4">
            <a:extLst>
              <a:ext uri="{FF2B5EF4-FFF2-40B4-BE49-F238E27FC236}">
                <a16:creationId xmlns:a16="http://schemas.microsoft.com/office/drawing/2014/main" id="{30FB6FFE-9F77-40CE-B0FA-1AF0F1B8B2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030983" y="70339"/>
            <a:ext cx="2085655" cy="1261220"/>
          </a:xfrm>
          <a:prstGeom prst="rect">
            <a:avLst/>
          </a:prstGeom>
        </p:spPr>
      </p:pic>
    </p:spTree>
    <p:extLst>
      <p:ext uri="{BB962C8B-B14F-4D97-AF65-F5344CB8AC3E}">
        <p14:creationId xmlns:p14="http://schemas.microsoft.com/office/powerpoint/2010/main" val="23650342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4399033" y="1562226"/>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1942827" y="2585210"/>
            <a:ext cx="1164800" cy="274286"/>
          </a:xfrm>
          <a:prstGeom prst="rect">
            <a:avLst/>
          </a:prstGeom>
        </p:spPr>
      </p:pic>
      <p:sp>
        <p:nvSpPr>
          <p:cNvPr id="7" name="TextBox 6"/>
          <p:cNvSpPr txBox="1"/>
          <p:nvPr/>
        </p:nvSpPr>
        <p:spPr>
          <a:xfrm>
            <a:off x="4399033" y="2168900"/>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04833" y="3350751"/>
            <a:ext cx="1539657" cy="729599"/>
          </a:xfrm>
          <a:prstGeom prst="rect">
            <a:avLst/>
          </a:prstGeom>
        </p:spPr>
      </p:pic>
      <p:sp>
        <p:nvSpPr>
          <p:cNvPr id="9" name="TextBox 8"/>
          <p:cNvSpPr txBox="1"/>
          <p:nvPr/>
        </p:nvSpPr>
        <p:spPr>
          <a:xfrm>
            <a:off x="4399033" y="3206461"/>
            <a:ext cx="4682481" cy="1384995"/>
          </a:xfrm>
          <a:prstGeom prst="rect">
            <a:avLst/>
          </a:prstGeom>
          <a:noFill/>
        </p:spPr>
        <p:txBody>
          <a:bodyPr wrap="square" rtlCol="0">
            <a:spAutoFit/>
          </a:bodyPr>
          <a:lstStyle/>
          <a:p>
            <a:r>
              <a:rPr lang="en-US" dirty="0"/>
              <a:t>Fluid deformation is set by the energy dissipation rate and viscosity</a:t>
            </a:r>
          </a:p>
        </p:txBody>
      </p:sp>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42828" y="1625175"/>
            <a:ext cx="1559771" cy="667429"/>
          </a:xfrm>
          <a:prstGeom prst="rect">
            <a:avLst/>
          </a:prstGeom>
        </p:spPr>
      </p:pic>
      <p:sp>
        <p:nvSpPr>
          <p:cNvPr id="15" name="TextBox 14"/>
          <p:cNvSpPr txBox="1"/>
          <p:nvPr/>
        </p:nvSpPr>
        <p:spPr>
          <a:xfrm>
            <a:off x="1288970" y="5701087"/>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288970" y="4571603"/>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2717790" y="4504673"/>
            <a:ext cx="1203200" cy="634515"/>
          </a:xfrm>
          <a:prstGeom prst="rect">
            <a:avLst/>
          </a:prstGeom>
        </p:spPr>
      </p:pic>
      <p:sp>
        <p:nvSpPr>
          <p:cNvPr id="19" name="TextBox 18"/>
          <p:cNvSpPr txBox="1"/>
          <p:nvPr/>
        </p:nvSpPr>
        <p:spPr>
          <a:xfrm>
            <a:off x="4399033" y="4498386"/>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Energy use (head loss) in flocculation controls velocity gradient</a:t>
            </a:r>
            <a:endParaRPr lang="en-US" sz="4000" dirty="0"/>
          </a:p>
        </p:txBody>
      </p:sp>
      <p:sp>
        <p:nvSpPr>
          <p:cNvPr id="3" name="Content Placeholder 2"/>
          <p:cNvSpPr>
            <a:spLocks noGrp="1"/>
          </p:cNvSpPr>
          <p:nvPr>
            <p:ph idx="1"/>
          </p:nvPr>
        </p:nvSpPr>
        <p:spPr>
          <a:xfrm>
            <a:off x="657426" y="1521779"/>
            <a:ext cx="7554230" cy="4525963"/>
          </a:xfrm>
        </p:spPr>
        <p:txBody>
          <a:bodyPr/>
          <a:lstStyle/>
          <a:p>
            <a:pPr>
              <a:lnSpc>
                <a:spcPct val="90000"/>
              </a:lnSpc>
            </a:pPr>
            <a:r>
              <a:rPr lang="en-US" sz="2800" dirty="0"/>
              <a:t>Some of the kinetic energy in the flow contraction…</a:t>
            </a:r>
          </a:p>
          <a:p>
            <a:pPr>
              <a:lnSpc>
                <a:spcPct val="90000"/>
              </a:lnSpc>
            </a:pPr>
            <a:r>
              <a:rPr lang="en-US" sz="2800" dirty="0"/>
              <a:t>…is dissipated through turbulence and viscosity</a:t>
            </a:r>
          </a:p>
          <a:p>
            <a:pPr>
              <a:lnSpc>
                <a:spcPct val="90000"/>
              </a:lnSpc>
            </a:pPr>
            <a:r>
              <a:rPr lang="en-US" sz="2800" dirty="0"/>
              <a:t>Given the water temperature and hence viscosity the energy dissipation produces velocity gradients</a:t>
            </a:r>
          </a:p>
          <a:p>
            <a:pPr>
              <a:lnSpc>
                <a:spcPct val="90000"/>
              </a:lnSpc>
            </a:pPr>
            <a:r>
              <a:rPr lang="en-US" sz="2800" dirty="0"/>
              <a:t>Given a total fluid deformation (</a:t>
            </a:r>
            <a:r>
              <a:rPr lang="en-US" sz="2800" dirty="0" err="1"/>
              <a:t>G</a:t>
            </a:r>
            <a:r>
              <a:rPr lang="en-US" sz="2800" baseline="-25000" dirty="0" err="1"/>
              <a:t>CS</a:t>
            </a:r>
            <a:r>
              <a:rPr lang="en-US" sz="2800" dirty="0" err="1">
                <a:latin typeface="Symbol" panose="05050102010706020507" pitchFamily="18" charset="2"/>
              </a:rPr>
              <a:t>q</a:t>
            </a:r>
            <a:r>
              <a:rPr lang="en-US" sz="2800" dirty="0"/>
              <a:t>), the relationship between head loss and G</a:t>
            </a:r>
            <a:r>
              <a:rPr lang="en-US" sz="2800" baseline="-25000" dirty="0"/>
              <a:t>CS</a:t>
            </a:r>
            <a:r>
              <a:rPr lang="en-US" sz="2800" dirty="0"/>
              <a:t> is </a:t>
            </a:r>
          </a:p>
          <a:p>
            <a:pPr>
              <a:lnSpc>
                <a:spcPct val="90000"/>
              </a:lnSpc>
            </a:pPr>
            <a:r>
              <a:rPr lang="en-US" sz="2800" dirty="0"/>
              <a:t>How can you achieve </a:t>
            </a:r>
            <a:r>
              <a:rPr lang="en-US" sz="2800" dirty="0" err="1"/>
              <a:t>G</a:t>
            </a:r>
            <a:r>
              <a:rPr lang="en-US" sz="2800" baseline="-25000" dirty="0" err="1"/>
              <a:t>CS</a:t>
            </a:r>
            <a:r>
              <a:rPr lang="en-US" sz="2800" dirty="0" err="1">
                <a:latin typeface="Symbol" panose="05050102010706020507" pitchFamily="18" charset="2"/>
              </a:rPr>
              <a:t>q</a:t>
            </a:r>
            <a:r>
              <a:rPr lang="en-US" sz="2800" dirty="0"/>
              <a:t> with less energy?</a:t>
            </a:r>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9410623" y="2592492"/>
            <a:ext cx="1541486" cy="274286"/>
          </a:xfrm>
          <a:prstGeom prst="rect">
            <a:avLst/>
          </a:prstGeom>
        </p:spPr>
      </p:pic>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099089" y="1510903"/>
            <a:ext cx="2276572" cy="727771"/>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8239661" y="3779066"/>
            <a:ext cx="1539657" cy="729599"/>
          </a:xfrm>
          <a:prstGeom prst="rect">
            <a:avLst/>
          </a:prstGeom>
        </p:spPr>
      </p:pic>
      <p:pic>
        <p:nvPicPr>
          <p:cNvPr id="5" name="Picture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237375" y="3925613"/>
            <a:ext cx="1287315" cy="347428"/>
          </a:xfrm>
          <a:prstGeom prst="rect">
            <a:avLst/>
          </a:prstGeom>
        </p:spPr>
      </p:pic>
      <p:pic>
        <p:nvPicPr>
          <p:cNvPr id="10" name="Picture 9"/>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857701" y="5166264"/>
            <a:ext cx="2634971" cy="689373"/>
          </a:xfrm>
          <a:prstGeom prst="rect">
            <a:avLst/>
          </a:prstGeom>
        </p:spPr>
      </p:pic>
      <p:cxnSp>
        <p:nvCxnSpPr>
          <p:cNvPr id="12" name="Straight Arrow Connector 11"/>
          <p:cNvCxnSpPr>
            <a:cxnSpLocks/>
          </p:cNvCxnSpPr>
          <p:nvPr/>
        </p:nvCxnSpPr>
        <p:spPr>
          <a:xfrm flipH="1">
            <a:off x="9779318" y="2080561"/>
            <a:ext cx="1101714" cy="511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889719" y="6020813"/>
            <a:ext cx="2020571" cy="672916"/>
          </a:xfrm>
          <a:prstGeom prst="rect">
            <a:avLst/>
          </a:prstGeom>
        </p:spPr>
      </p:pic>
      <p:cxnSp>
        <p:nvCxnSpPr>
          <p:cNvPr id="13" name="Straight Arrow Connector 12">
            <a:extLst>
              <a:ext uri="{FF2B5EF4-FFF2-40B4-BE49-F238E27FC236}">
                <a16:creationId xmlns:a16="http://schemas.microsoft.com/office/drawing/2014/main" id="{02393C76-9F51-4AC0-A505-95C923F7BFF0}"/>
              </a:ext>
            </a:extLst>
          </p:cNvPr>
          <p:cNvCxnSpPr>
            <a:cxnSpLocks/>
          </p:cNvCxnSpPr>
          <p:nvPr/>
        </p:nvCxnSpPr>
        <p:spPr>
          <a:xfrm flipH="1">
            <a:off x="9779318" y="2896273"/>
            <a:ext cx="1018822"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5915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30432" y="1600200"/>
                <a:ext cx="6055149" cy="4525963"/>
              </a:xfrm>
            </p:spPr>
            <p:txBody>
              <a:bodyPr/>
              <a:lstStyle/>
              <a:p>
                <a:r>
                  <a:rPr lang="en-US" sz="2800" dirty="0"/>
                  <a:t>We need collisions and thus </a:t>
                </a:r>
                <a:r>
                  <a:rPr lang="en-US" sz="2800" dirty="0" err="1"/>
                  <a:t>G</a:t>
                </a:r>
                <a:r>
                  <a:rPr lang="en-US" sz="2800" baseline="-25000" dirty="0" err="1"/>
                  <a:t>CS</a:t>
                </a:r>
                <a:r>
                  <a:rPr lang="en-US" sz="2800" dirty="0" err="1">
                    <a:latin typeface="Symbol" pitchFamily="18" charset="2"/>
                  </a:rPr>
                  <a:t>q</a:t>
                </a:r>
                <a:r>
                  <a:rPr lang="en-US" sz="2800" dirty="0"/>
                  <a:t> is a logical design specification</a:t>
                </a:r>
              </a:p>
              <a:p>
                <a:r>
                  <a:rPr lang="en-US" sz="2800" dirty="0"/>
                  <a:t>We need to specify energy use</a:t>
                </a:r>
              </a:p>
              <a:p>
                <a:pPr lvl="1"/>
                <a:r>
                  <a:rPr lang="en-US" sz="2400" dirty="0"/>
                  <a:t>Velocity gradient - 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specify </a:t>
                </a:r>
                <a:r>
                  <a:rPr lang="en-US" sz="2800" dirty="0">
                    <a:latin typeface="Symbol" pitchFamily="18" charset="2"/>
                  </a:rPr>
                  <a:t>q</a:t>
                </a:r>
              </a:p>
              <a:p>
                <a:pPr lvl="1"/>
                <a:r>
                  <a:rPr lang="en-US" sz="2400" dirty="0"/>
                  <a:t>More time helps diffusion of coagulant nanoparticles to clay surfaces</a:t>
                </a:r>
              </a:p>
              <a:p>
                <a:pPr lvl="1"/>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30432" y="1600200"/>
                <a:ext cx="6055149" cy="4525963"/>
              </a:xfrm>
              <a:blipFill>
                <a:blip r:embed="rId4"/>
                <a:stretch>
                  <a:fillRect l="-3924" t="-6604" r="-2012"/>
                </a:stretch>
              </a:blipFill>
            </p:spPr>
            <p:txBody>
              <a:bodyPr/>
              <a:lstStyle/>
              <a:p>
                <a:r>
                  <a:rPr lang="en-US">
                    <a:noFill/>
                  </a:rPr>
                  <a:t> </a:t>
                </a:r>
              </a:p>
            </p:txBody>
          </p:sp>
        </mc:Fallback>
      </mc:AlternateContent>
      <p:sp>
        <p:nvSpPr>
          <p:cNvPr id="7" name="TextBox 6"/>
          <p:cNvSpPr txBox="1"/>
          <p:nvPr/>
        </p:nvSpPr>
        <p:spPr>
          <a:xfrm>
            <a:off x="7756004" y="2892860"/>
            <a:ext cx="4233087" cy="1200329"/>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sp>
        <p:nvSpPr>
          <p:cNvPr id="8" name="TextBox 7"/>
          <p:cNvSpPr txBox="1"/>
          <p:nvPr/>
        </p:nvSpPr>
        <p:spPr>
          <a:xfrm>
            <a:off x="8258814" y="424841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cxnSpLocks/>
            <a:stCxn id="8" idx="1"/>
          </p:cNvCxnSpPr>
          <p:nvPr/>
        </p:nvCxnSpPr>
        <p:spPr>
          <a:xfrm flipH="1" flipV="1">
            <a:off x="5116530" y="4093189"/>
            <a:ext cx="3142284" cy="4168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97463" y="2041912"/>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Our current choice of parameter that sets energy input is head loss</a:t>
            </a:r>
            <a:endParaRPr lang="en-US" dirty="0"/>
          </a:p>
        </p:txBody>
      </p:sp>
      <p:sp>
        <p:nvSpPr>
          <p:cNvPr id="3" name="Content Placeholder 2"/>
          <p:cNvSpPr>
            <a:spLocks noGrp="1"/>
          </p:cNvSpPr>
          <p:nvPr>
            <p:ph idx="1"/>
          </p:nvPr>
        </p:nvSpPr>
        <p:spPr>
          <a:xfrm>
            <a:off x="1434660" y="1600200"/>
            <a:ext cx="8686800" cy="4525963"/>
          </a:xfrm>
        </p:spPr>
        <p:txBody>
          <a:bodyPr/>
          <a:lstStyle/>
          <a:p>
            <a:r>
              <a:rPr lang="en-US" sz="2800" dirty="0"/>
              <a:t>Expansion head loss is independent of temperature</a:t>
            </a:r>
          </a:p>
          <a:p>
            <a:r>
              <a:rPr lang="en-US" sz="2800" dirty="0"/>
              <a:t>Velocity gradient is f(temperature)</a:t>
            </a:r>
          </a:p>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dirty="0"/>
              <a:t>Calculate G</a:t>
            </a:r>
            <a:r>
              <a:rPr lang="en-US" sz="2400" baseline="-25000" dirty="0"/>
              <a:t>CS</a:t>
            </a:r>
            <a:endParaRPr lang="en-US" sz="2400" dirty="0">
              <a:latin typeface="Symbol" pitchFamily="18" charset="2"/>
            </a:endParaRPr>
          </a:p>
          <a:p>
            <a:pPr lvl="1"/>
            <a:r>
              <a:rPr lang="en-US" sz="2400" dirty="0"/>
              <a:t>Calculate </a:t>
            </a:r>
            <a:r>
              <a:rPr lang="en-US" sz="2400" dirty="0">
                <a:latin typeface="Symbol" pitchFamily="18" charset="2"/>
              </a:rPr>
              <a:t>q</a:t>
            </a:r>
            <a:endParaRPr lang="en-US" sz="2400"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105838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957229"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97746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0122318" y="3492756"/>
            <a:ext cx="1942975" cy="508329"/>
          </a:xfrm>
          <a:prstGeom prst="rect">
            <a:avLst/>
          </a:prstGeom>
        </p:spPr>
      </p:pic>
      <p:pic>
        <p:nvPicPr>
          <p:cNvPr id="4" name="Picture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0271858" y="2173748"/>
            <a:ext cx="1127569" cy="449450"/>
          </a:xfrm>
          <a:prstGeom prst="rect">
            <a:avLst/>
          </a:prstGeom>
        </p:spPr>
      </p:pic>
      <p:pic>
        <p:nvPicPr>
          <p:cNvPr id="13" name="Picture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182562" y="4204668"/>
            <a:ext cx="1595714" cy="497603"/>
          </a:xfrm>
          <a:prstGeom prst="rect">
            <a:avLst/>
          </a:prstGeom>
        </p:spPr>
      </p:pic>
      <p:pic>
        <p:nvPicPr>
          <p:cNvPr id="16" name="Picture 1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182562" y="5589641"/>
            <a:ext cx="1778286" cy="607999"/>
          </a:xfrm>
          <a:prstGeom prst="rect">
            <a:avLst/>
          </a:prstGeom>
        </p:spPr>
      </p:pic>
      <p:sp>
        <p:nvSpPr>
          <p:cNvPr id="23" name="Rectangle 22"/>
          <p:cNvSpPr/>
          <p:nvPr/>
        </p:nvSpPr>
        <p:spPr>
          <a:xfrm>
            <a:off x="977460" y="4007894"/>
            <a:ext cx="7609492"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353501" y="2833866"/>
            <a:ext cx="1023941" cy="518984"/>
          </a:xfrm>
          <a:prstGeom prst="rect">
            <a:avLst/>
          </a:prstGeom>
        </p:spPr>
      </p:pic>
      <p:pic>
        <p:nvPicPr>
          <p:cNvPr id="18" name="Picture 1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0305519" y="1549253"/>
            <a:ext cx="1093908" cy="573548"/>
          </a:xfrm>
          <a:prstGeom prst="rect">
            <a:avLst/>
          </a:prstGeom>
        </p:spPr>
      </p:pic>
      <p:pic>
        <p:nvPicPr>
          <p:cNvPr id="14" name="Picture 13"/>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10271858" y="4871403"/>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10384405" y="3250893"/>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662152" y="304800"/>
            <a:ext cx="8534400"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8863580" y="2766706"/>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10433618" y="3508068"/>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9415781" y="48616"/>
            <a:ext cx="2496836" cy="1399184"/>
          </a:xfrm>
          <a:prstGeom prst="rect">
            <a:avLst/>
          </a:prstGeom>
          <a:noFill/>
          <a:ln w="9525">
            <a:noFill/>
            <a:miter lim="800000"/>
            <a:headEnd/>
            <a:tailEnd/>
          </a:ln>
        </p:spPr>
      </p:pic>
      <p:sp>
        <p:nvSpPr>
          <p:cNvPr id="3" name="TextBox 2"/>
          <p:cNvSpPr txBox="1"/>
          <p:nvPr/>
        </p:nvSpPr>
        <p:spPr>
          <a:xfrm>
            <a:off x="7156211" y="1700157"/>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7092146" y="2719736"/>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3069175" y="2821724"/>
            <a:ext cx="1815747" cy="97056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 name="connsiteX0" fmla="*/ 1251200 w 1251200"/>
              <a:gd name="connsiteY0" fmla="*/ 463459 h 463459"/>
              <a:gd name="connsiteX1" fmla="*/ 0 w 1251200"/>
              <a:gd name="connsiteY1" fmla="*/ 58648 h 463459"/>
              <a:gd name="connsiteX0" fmla="*/ 1251200 w 1251200"/>
              <a:gd name="connsiteY0" fmla="*/ 481494 h 481494"/>
              <a:gd name="connsiteX1" fmla="*/ 0 w 1251200"/>
              <a:gd name="connsiteY1" fmla="*/ 76683 h 481494"/>
              <a:gd name="connsiteX0" fmla="*/ 1251200 w 1251200"/>
              <a:gd name="connsiteY0" fmla="*/ 507029 h 507029"/>
              <a:gd name="connsiteX1" fmla="*/ 0 w 1251200"/>
              <a:gd name="connsiteY1" fmla="*/ 102218 h 507029"/>
              <a:gd name="connsiteX0" fmla="*/ 2033707 w 2033707"/>
              <a:gd name="connsiteY0" fmla="*/ 528223 h 528223"/>
              <a:gd name="connsiteX1" fmla="*/ 0 w 2033707"/>
              <a:gd name="connsiteY1" fmla="*/ 97578 h 528223"/>
              <a:gd name="connsiteX0" fmla="*/ 2033707 w 2033707"/>
              <a:gd name="connsiteY0" fmla="*/ 488107 h 488107"/>
              <a:gd name="connsiteX1" fmla="*/ 0 w 2033707"/>
              <a:gd name="connsiteY1" fmla="*/ 57462 h 488107"/>
            </a:gdLst>
            <a:ahLst/>
            <a:cxnLst>
              <a:cxn ang="0">
                <a:pos x="connsiteX0" y="connsiteY0"/>
              </a:cxn>
              <a:cxn ang="0">
                <a:pos x="connsiteX1" y="connsiteY1"/>
              </a:cxn>
            </a:cxnLst>
            <a:rect l="l" t="t" r="r" b="b"/>
            <a:pathLst>
              <a:path w="2033707" h="488107">
                <a:moveTo>
                  <a:pt x="2033707" y="488107"/>
                </a:moveTo>
                <a:cubicBezTo>
                  <a:pt x="1657729" y="483348"/>
                  <a:pt x="220833" y="-198502"/>
                  <a:pt x="0" y="57462"/>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998338" y="1675835"/>
            <a:ext cx="3625018" cy="53640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 name="connsiteX0" fmla="*/ 2586332 w 2586332"/>
              <a:gd name="connsiteY0" fmla="*/ 54808 h 339358"/>
              <a:gd name="connsiteX1" fmla="*/ 551935 w 2586332"/>
              <a:gd name="connsiteY1" fmla="*/ 338543 h 339358"/>
              <a:gd name="connsiteX2" fmla="*/ 0 w 2586332"/>
              <a:gd name="connsiteY2" fmla="*/ 0 h 339358"/>
            </a:gdLst>
            <a:ahLst/>
            <a:cxnLst>
              <a:cxn ang="0">
                <a:pos x="connsiteX0" y="connsiteY0"/>
              </a:cxn>
              <a:cxn ang="0">
                <a:pos x="connsiteX1" y="connsiteY1"/>
              </a:cxn>
              <a:cxn ang="0">
                <a:pos x="connsiteX2" y="connsiteY2"/>
              </a:cxn>
            </a:cxnLst>
            <a:rect l="l" t="t" r="r" b="b"/>
            <a:pathLst>
              <a:path w="2586332" h="339358">
                <a:moveTo>
                  <a:pt x="2586332" y="54808"/>
                </a:moveTo>
                <a:cubicBezTo>
                  <a:pt x="1660261" y="2635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p:cNvSpPr txBox="1"/>
              <p:nvPr/>
            </p:nvSpPr>
            <p:spPr>
              <a:xfrm>
                <a:off x="5861486" y="4527634"/>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xmlns="">
          <p:sp>
            <p:nvSpPr>
              <p:cNvPr id="12" name="TextBox 11"/>
              <p:cNvSpPr txBox="1">
                <a:spLocks noRot="1" noChangeAspect="1" noMove="1" noResize="1" noEditPoints="1" noAdjustHandles="1" noChangeArrowheads="1" noChangeShapeType="1" noTextEdit="1"/>
              </p:cNvSpPr>
              <p:nvPr/>
            </p:nvSpPr>
            <p:spPr>
              <a:xfrm>
                <a:off x="5861486" y="4527634"/>
                <a:ext cx="5748158" cy="1015663"/>
              </a:xfrm>
              <a:prstGeom prst="rect">
                <a:avLst/>
              </a:prstGeom>
              <a:blipFill>
                <a:blip r:embed="rId12"/>
                <a:stretch>
                  <a:fillRect l="-1168" t="-3614" b="-10241"/>
                </a:stretch>
              </a:blipFill>
            </p:spPr>
            <p:txBody>
              <a:bodyPr/>
              <a:lstStyle/>
              <a:p>
                <a:r>
                  <a:rPr lang="en-US">
                    <a:noFill/>
                  </a:rPr>
                  <a:t> </a:t>
                </a:r>
              </a:p>
            </p:txBody>
          </p:sp>
        </mc:Fallback>
      </mc:AlternateContent>
      <p:sp>
        <p:nvSpPr>
          <p:cNvPr id="13" name="TextBox 12"/>
          <p:cNvSpPr txBox="1"/>
          <p:nvPr/>
        </p:nvSpPr>
        <p:spPr>
          <a:xfrm>
            <a:off x="2332949" y="5760915"/>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530791" y="3459649"/>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1191" y="2463549"/>
            <a:ext cx="1771472" cy="349242"/>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 name="connsiteX0" fmla="*/ 2176696 w 2176696"/>
              <a:gd name="connsiteY0" fmla="*/ 90632 h 90632"/>
              <a:gd name="connsiteX1" fmla="*/ 0 w 2176696"/>
              <a:gd name="connsiteY1" fmla="*/ 0 h 90632"/>
            </a:gdLst>
            <a:ahLst/>
            <a:cxnLst>
              <a:cxn ang="0">
                <a:pos x="connsiteX0" y="connsiteY0"/>
              </a:cxn>
              <a:cxn ang="0">
                <a:pos x="connsiteX1" y="connsiteY1"/>
              </a:cxn>
            </a:cxnLst>
            <a:rect l="l" t="t" r="r" b="b"/>
            <a:pathLst>
              <a:path w="2176696" h="90632">
                <a:moveTo>
                  <a:pt x="2176696" y="90632"/>
                </a:moveTo>
                <a:cubicBezTo>
                  <a:pt x="1749907" y="56866"/>
                  <a:pt x="426789" y="33766"/>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73403" y="3528705"/>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93243" y="1933530"/>
            <a:ext cx="1287315" cy="347428"/>
          </a:xfrm>
          <a:prstGeom prst="rect">
            <a:avLst/>
          </a:prstGeom>
        </p:spPr>
      </p:pic>
      <p:pic>
        <p:nvPicPr>
          <p:cNvPr id="6" name="Picture 5" descr="\documentclass{article}&#10;\usepackage{amsmath}&#10;\pagestyle{empty}&#10;\begin{document}&#10;&#10;$$\bar \varepsilon = K_{baffle} \frac{\bar V^2}{2} \frac{1}{\theta}$$&#10;&#10;&#10;\end{document}" title="IguanaTex Bitmap Display">
            <a:extLst>
              <a:ext uri="{FF2B5EF4-FFF2-40B4-BE49-F238E27FC236}">
                <a16:creationId xmlns:a16="http://schemas.microsoft.com/office/drawing/2014/main" id="{E804F603-AC57-463C-BF8A-50DEF80871D4}"/>
              </a:ext>
            </a:extLst>
          </p:cNvPr>
          <p:cNvPicPr>
            <a:picLocks noChangeAspect="1"/>
          </p:cNvPicPr>
          <p:nvPr>
            <p:custDataLst>
              <p:tags r:id="rId2"/>
            </p:custDataLst>
          </p:nvPr>
        </p:nvPicPr>
        <p:blipFill>
          <a:blip r:embed="rId14"/>
          <a:stretch>
            <a:fillRect/>
          </a:stretch>
        </p:blipFill>
        <p:spPr>
          <a:xfrm>
            <a:off x="949716" y="2028174"/>
            <a:ext cx="1970646"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4780456" y="2551824"/>
            <a:ext cx="965485" cy="630857"/>
          </a:xfrm>
          <a:prstGeom prst="rect">
            <a:avLst/>
          </a:prstGeom>
        </p:spPr>
      </p:pic>
      <p:pic>
        <p:nvPicPr>
          <p:cNvPr id="8" name="Picture 7" descr="\documentclass{article}&#10;\usepackage{amsmath}&#10;\pagestyle{empty}&#10;\begin{document}&#10;&#10;$$\nu G_{CS}^2 = \frac{K_{baffle} \bar V^3}{2 H_e}$$&#10;&#10;&#10;\end{document}" title="IguanaTex Bitmap Display">
            <a:extLst>
              <a:ext uri="{FF2B5EF4-FFF2-40B4-BE49-F238E27FC236}">
                <a16:creationId xmlns:a16="http://schemas.microsoft.com/office/drawing/2014/main" id="{B49EBA1B-7CBD-4436-9291-48FB07426A39}"/>
              </a:ext>
            </a:extLst>
          </p:cNvPr>
          <p:cNvPicPr>
            <a:picLocks noChangeAspect="1"/>
          </p:cNvPicPr>
          <p:nvPr>
            <p:custDataLst>
              <p:tags r:id="rId4"/>
            </p:custDataLst>
          </p:nvPr>
        </p:nvPicPr>
        <p:blipFill>
          <a:blip r:embed="rId16"/>
          <a:stretch>
            <a:fillRect/>
          </a:stretch>
        </p:blipFill>
        <p:spPr>
          <a:xfrm>
            <a:off x="981837" y="2985280"/>
            <a:ext cx="2289854"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4941807" y="3525627"/>
            <a:ext cx="1203200" cy="634515"/>
          </a:xfrm>
          <a:prstGeom prst="rect">
            <a:avLst/>
          </a:prstGeom>
        </p:spPr>
      </p:pic>
      <p:pic>
        <p:nvPicPr>
          <p:cNvPr id="17" name="Picture 16"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7BFEBF61-099B-4E01-A82B-58399BF85ED1}"/>
              </a:ext>
            </a:extLst>
          </p:cNvPr>
          <p:cNvPicPr>
            <a:picLocks noChangeAspect="1"/>
          </p:cNvPicPr>
          <p:nvPr>
            <p:custDataLst>
              <p:tags r:id="rId6"/>
            </p:custDataLst>
          </p:nvPr>
        </p:nvPicPr>
        <p:blipFill>
          <a:blip r:embed="rId18"/>
          <a:stretch>
            <a:fillRect/>
          </a:stretch>
        </p:blipFill>
        <p:spPr>
          <a:xfrm>
            <a:off x="1047828" y="3957825"/>
            <a:ext cx="2835612" cy="656461"/>
          </a:xfrm>
          <a:prstGeom prst="rect">
            <a:avLst/>
          </a:prstGeom>
          <a:ln w="28575">
            <a:solidFill>
              <a:schemeClr val="bg2"/>
            </a:solidFill>
          </a:ln>
        </p:spPr>
      </p:pic>
      <p:pic>
        <p:nvPicPr>
          <p:cNvPr id="19" name="Picture 18" descr="\documentclass{article}&#10;\usepackage{amsmath}&#10;\pagestyle{empty}&#10;\begin{document}&#10;&#10;$$G_{CS} = \sqrt{ \frac{K_{baffle}}{2 \nu H_e} \left( \frac{Q}{W S} \right)^3}$$&#10;&#10;&#10;\end{document}" title="IguanaTex Bitmap Display">
            <a:extLst>
              <a:ext uri="{FF2B5EF4-FFF2-40B4-BE49-F238E27FC236}">
                <a16:creationId xmlns:a16="http://schemas.microsoft.com/office/drawing/2014/main" id="{FBB27ABC-B4B4-4586-A205-92C2FE712CD8}"/>
              </a:ext>
            </a:extLst>
          </p:cNvPr>
          <p:cNvPicPr>
            <a:picLocks noChangeAspect="1"/>
          </p:cNvPicPr>
          <p:nvPr>
            <p:custDataLst>
              <p:tags r:id="rId7"/>
            </p:custDataLst>
          </p:nvPr>
        </p:nvPicPr>
        <p:blipFill>
          <a:blip r:embed="rId19"/>
          <a:stretch>
            <a:fillRect/>
          </a:stretch>
        </p:blipFill>
        <p:spPr>
          <a:xfrm>
            <a:off x="1047828" y="4881387"/>
            <a:ext cx="2774629" cy="70211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7539379"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lvl="1">
              <a:lnSpc>
                <a:spcPct val="90000"/>
              </a:lnSpc>
            </a:pPr>
            <a:r>
              <a:rPr lang="en-US" sz="2400" dirty="0"/>
              <a:t>simple design</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non-uniform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8584416"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8511391"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9"/>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9" name="Picture 8"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A3126EB-8A1F-453E-94F4-AB84B524D3EF}"/>
              </a:ext>
            </a:extLst>
          </p:cNvPr>
          <p:cNvPicPr>
            <a:picLocks noChangeAspect="1"/>
          </p:cNvPicPr>
          <p:nvPr>
            <p:custDataLst>
              <p:tags r:id="rId1"/>
            </p:custDataLst>
          </p:nvPr>
        </p:nvPicPr>
        <p:blipFill>
          <a:blip r:embed="rId10"/>
          <a:stretch>
            <a:fillRect/>
          </a:stretch>
        </p:blipFill>
        <p:spPr>
          <a:xfrm>
            <a:off x="563794" y="1709885"/>
            <a:ext cx="3435886" cy="795427"/>
          </a:xfrm>
          <a:prstGeom prst="rect">
            <a:avLst/>
          </a:prstGeom>
        </p:spPr>
      </p:pic>
      <p:pic>
        <p:nvPicPr>
          <p:cNvPr id="53" name="Picture 52" descr="\documentclass{article}&#10;\usepackage{amsmath}&#10;\pagestyle{empty}&#10;\begin{document}&#10;&#10;$$W = \frac{Q}{S}\left( \frac{K_{baffle}}{2 H_e \nu G_{CS}^2} \right)^\frac{1}{3}$$&#10;&#10;&#10;\end{document}" title="IguanaTex Bitmap Display">
            <a:extLst>
              <a:ext uri="{FF2B5EF4-FFF2-40B4-BE49-F238E27FC236}">
                <a16:creationId xmlns:a16="http://schemas.microsoft.com/office/drawing/2014/main" id="{FCE2051A-3CD0-4663-9D19-AFBD4FE321F9}"/>
              </a:ext>
            </a:extLst>
          </p:cNvPr>
          <p:cNvPicPr>
            <a:picLocks noChangeAspect="1"/>
          </p:cNvPicPr>
          <p:nvPr>
            <p:custDataLst>
              <p:tags r:id="rId2"/>
            </p:custDataLst>
          </p:nvPr>
        </p:nvPicPr>
        <p:blipFill>
          <a:blip r:embed="rId11"/>
          <a:stretch>
            <a:fillRect/>
          </a:stretch>
        </p:blipFill>
        <p:spPr>
          <a:xfrm>
            <a:off x="569159" y="2734905"/>
            <a:ext cx="2602147"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2"/>
          <a:stretch>
            <a:fillRect/>
          </a:stretch>
        </p:blipFill>
        <p:spPr>
          <a:xfrm>
            <a:off x="4020655" y="2710813"/>
            <a:ext cx="1250743" cy="667428"/>
          </a:xfrm>
          <a:prstGeom prst="rect">
            <a:avLst/>
          </a:prstGeom>
        </p:spPr>
      </p:pic>
      <p:pic>
        <p:nvPicPr>
          <p:cNvPr id="58" name="Picture 57" descr="\documentclass{article}&#10;\usepackage{amsmath}&#10;\pagestyle{empty}&#10;\begin{document}&#10;&#10;$$W_{Min} = \frac{\Pi_{HS} Q}{H_e} \left( \frac{K_{baffle}}{2 H_e \nu G_{CS}^2} \right)^\frac{1}{3}$$&#10;&#10;\end{document}" title="IguanaTex Bitmap Display">
            <a:extLst>
              <a:ext uri="{FF2B5EF4-FFF2-40B4-BE49-F238E27FC236}">
                <a16:creationId xmlns:a16="http://schemas.microsoft.com/office/drawing/2014/main" id="{1E62A943-986B-4D21-8DE9-23D14FA91265}"/>
              </a:ext>
            </a:extLst>
          </p:cNvPr>
          <p:cNvPicPr>
            <a:picLocks noChangeAspect="1"/>
          </p:cNvPicPr>
          <p:nvPr>
            <p:custDataLst>
              <p:tags r:id="rId4"/>
            </p:custDataLst>
          </p:nvPr>
        </p:nvPicPr>
        <p:blipFill>
          <a:blip r:embed="rId13"/>
          <a:stretch>
            <a:fillRect/>
          </a:stretch>
        </p:blipFill>
        <p:spPr>
          <a:xfrm>
            <a:off x="201799" y="4428550"/>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4"/>
          <a:stretch>
            <a:fillRect/>
          </a:stretch>
        </p:blipFill>
        <p:spPr>
          <a:xfrm>
            <a:off x="6062160" y="3026319"/>
            <a:ext cx="1589029" cy="261486"/>
          </a:xfrm>
          <a:prstGeom prst="rect">
            <a:avLst/>
          </a:prstGeom>
        </p:spPr>
      </p:pic>
      <p:pic>
        <p:nvPicPr>
          <p:cNvPr id="5" name="Picture 4" descr="\documentclass{article}&#10;\usepackage{amsmath}&#10;\pagestyle{empty}&#10;\begin{document}&#10;&#10;$$K_{baffle} = \left(\frac{\left(1 - \Pi_{vc}^{baffle}\right) ^ 2}{ \Pi_{vc}^{baffle} \Pi_{PlaneJet_{exp}} \Pi_{H_{e}S}}\right) ^ 2$$&#10;&#10;\end{document}" title="IguanaTex Bitmap Display">
            <a:extLst>
              <a:ext uri="{FF2B5EF4-FFF2-40B4-BE49-F238E27FC236}">
                <a16:creationId xmlns:a16="http://schemas.microsoft.com/office/drawing/2014/main" id="{574E341E-6A07-4694-B433-5885E56D6A93}"/>
              </a:ext>
            </a:extLst>
          </p:cNvPr>
          <p:cNvPicPr>
            <a:picLocks noChangeAspect="1"/>
          </p:cNvPicPr>
          <p:nvPr>
            <p:custDataLst>
              <p:tags r:id="rId6"/>
            </p:custDataLst>
          </p:nvPr>
        </p:nvPicPr>
        <p:blipFill>
          <a:blip r:embed="rId15"/>
          <a:stretch>
            <a:fillRect/>
          </a:stretch>
        </p:blipFill>
        <p:spPr>
          <a:xfrm>
            <a:off x="6117580" y="1770061"/>
            <a:ext cx="5339431" cy="989257"/>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sp>
        <p:nvSpPr>
          <p:cNvPr id="101379" name="Rectangle 3"/>
          <p:cNvSpPr>
            <a:spLocks noGrp="1" noChangeArrowheads="1"/>
          </p:cNvSpPr>
          <p:nvPr>
            <p:ph idx="1"/>
          </p:nvPr>
        </p:nvSpPr>
        <p:spPr>
          <a:xfrm>
            <a:off x="285751" y="1752600"/>
            <a:ext cx="6207516" cy="3998913"/>
          </a:xfrm>
        </p:spPr>
        <p:txBody>
          <a:bodyPr/>
          <a:lstStyle/>
          <a:p>
            <a:r>
              <a:rPr lang="en-US" dirty="0"/>
              <a:t>This design was first used at the plant in San Juan </a:t>
            </a:r>
            <a:r>
              <a:rPr lang="en-US" dirty="0" err="1"/>
              <a:t>Guarita</a:t>
            </a:r>
            <a:r>
              <a:rPr lang="en-US" dirty="0"/>
              <a:t> in western Honduras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719757" y="3752056"/>
            <a:ext cx="5921085" cy="2531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BC5112-0702-4A9B-A93D-D3C9F6D47CF7}"/>
              </a:ext>
            </a:extLst>
          </p:cNvPr>
          <p:cNvSpPr txBox="1"/>
          <p:nvPr/>
        </p:nvSpPr>
        <p:spPr>
          <a:xfrm>
            <a:off x="7074848" y="2003191"/>
            <a:ext cx="3522537" cy="4031873"/>
          </a:xfrm>
          <a:prstGeom prst="rect">
            <a:avLst/>
          </a:prstGeom>
          <a:noFill/>
        </p:spPr>
        <p:txBody>
          <a:bodyPr wrap="square" rtlCol="0">
            <a:spAutoFit/>
          </a:bodyPr>
          <a:lstStyle/>
          <a:p>
            <a:r>
              <a:rPr lang="en-US" sz="3200" dirty="0"/>
              <a:t>If it is hard, then it might not be the right solution…</a:t>
            </a:r>
          </a:p>
          <a:p>
            <a:r>
              <a:rPr lang="en-US" sz="3200" dirty="0"/>
              <a:t>We now have an alternative geometry, the Vertical-Horizontal Flocculator</a:t>
            </a:r>
          </a:p>
        </p:txBody>
      </p:sp>
      <p:pic>
        <p:nvPicPr>
          <p:cNvPr id="6" name="Picture 5">
            <a:extLst>
              <a:ext uri="{FF2B5EF4-FFF2-40B4-BE49-F238E27FC236}">
                <a16:creationId xmlns:a16="http://schemas.microsoft.com/office/drawing/2014/main" id="{4E5C0D42-D970-4D07-BDD9-320F900F23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142681" y="1823118"/>
            <a:ext cx="1777419" cy="3211764"/>
          </a:xfrm>
          <a:prstGeom prst="rect">
            <a:avLst/>
          </a:prstGeom>
        </p:spPr>
      </p:pic>
    </p:spTree>
    <p:extLst>
      <p:ext uri="{BB962C8B-B14F-4D97-AF65-F5344CB8AC3E}">
        <p14:creationId xmlns:p14="http://schemas.microsoft.com/office/powerpoint/2010/main" val="30714045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xmlns:a14="http://schemas.microsoft.com/office/drawing/2010/main">
        <mc:Choice Requires="a14">
          <p:sp>
            <p:nvSpPr>
              <p:cNvPr id="3" name="TextBox 2"/>
              <p:cNvSpPr txBox="1"/>
              <p:nvPr/>
            </p:nvSpPr>
            <p:spPr>
              <a:xfrm>
                <a:off x="5702541" y="2847330"/>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xmlns="">
          <p:sp>
            <p:nvSpPr>
              <p:cNvPr id="3" name="TextBox 2"/>
              <p:cNvSpPr txBox="1">
                <a:spLocks noRot="1" noChangeAspect="1" noMove="1" noResize="1" noEditPoints="1" noAdjustHandles="1" noChangeArrowheads="1" noChangeShapeType="1" noTextEdit="1"/>
              </p:cNvSpPr>
              <p:nvPr/>
            </p:nvSpPr>
            <p:spPr>
              <a:xfrm>
                <a:off x="5702541" y="2847330"/>
                <a:ext cx="4469643" cy="1462388"/>
              </a:xfrm>
              <a:prstGeom prst="rect">
                <a:avLst/>
              </a:prstGeom>
              <a:blipFill>
                <a:blip r:embed="rId7"/>
                <a:stretch>
                  <a:fillRect l="-2725" t="-4167" r="-409" b="-5417"/>
                </a:stretch>
              </a:blipFill>
            </p:spPr>
            <p:txBody>
              <a:bodyPr/>
              <a:lstStyle/>
              <a:p>
                <a:r>
                  <a:rPr lang="en-US">
                    <a:noFill/>
                  </a:rPr>
                  <a:t> </a:t>
                </a:r>
              </a:p>
            </p:txBody>
          </p:sp>
        </mc:Fallback>
      </mc:AlternateContent>
      <p:sp>
        <p:nvSpPr>
          <p:cNvPr id="9" name="TextBox 8"/>
          <p:cNvSpPr txBox="1"/>
          <p:nvPr/>
        </p:nvSpPr>
        <p:spPr>
          <a:xfrm>
            <a:off x="3962452" y="4412545"/>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8212197" y="1843688"/>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5176533" y="5301915"/>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4634247" y="1868107"/>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6533191" y="1781154"/>
            <a:ext cx="1702400" cy="696685"/>
          </a:xfrm>
          <a:prstGeom prst="rect">
            <a:avLst/>
          </a:prstGeom>
        </p:spPr>
      </p:pic>
      <p:pic>
        <p:nvPicPr>
          <p:cNvPr id="15" name="Picture 1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78ECE241-D0AF-4804-B26D-6443F807269E}"/>
              </a:ext>
            </a:extLst>
          </p:cNvPr>
          <p:cNvPicPr>
            <a:picLocks noChangeAspect="1"/>
          </p:cNvPicPr>
          <p:nvPr>
            <p:custDataLst>
              <p:tags r:id="rId3"/>
            </p:custDataLst>
          </p:nvPr>
        </p:nvPicPr>
        <p:blipFill>
          <a:blip r:embed="rId11"/>
          <a:stretch>
            <a:fillRect/>
          </a:stretch>
        </p:blipFill>
        <p:spPr>
          <a:xfrm>
            <a:off x="1348343" y="3009573"/>
            <a:ext cx="4375488"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1498328" y="4929766"/>
            <a:ext cx="2095543" cy="696686"/>
          </a:xfrm>
          <a:prstGeom prst="rect">
            <a:avLst/>
          </a:prstGeom>
        </p:spPr>
      </p:pic>
      <p:sp>
        <p:nvSpPr>
          <p:cNvPr id="4" name="TextBox 3"/>
          <p:cNvSpPr txBox="1"/>
          <p:nvPr/>
        </p:nvSpPr>
        <p:spPr>
          <a:xfrm>
            <a:off x="1926203" y="3933528"/>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3107303" y="4579859"/>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26203" y="5977813"/>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3107303" y="5650113"/>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2F18C8F-A1B1-4E0D-B29E-C6AB425E060B}"/>
              </a:ext>
            </a:extLst>
          </p:cNvPr>
          <p:cNvPicPr>
            <a:picLocks noChangeAspect="1"/>
          </p:cNvPicPr>
          <p:nvPr>
            <p:custDataLst>
              <p:tags r:id="rId5"/>
            </p:custDataLst>
          </p:nvPr>
        </p:nvPicPr>
        <p:blipFill>
          <a:blip r:embed="rId13"/>
          <a:stretch>
            <a:fillRect/>
          </a:stretch>
        </p:blipFill>
        <p:spPr>
          <a:xfrm>
            <a:off x="1615014" y="1755913"/>
            <a:ext cx="3117443" cy="721706"/>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G</a:t>
                </a:r>
                <a:r>
                  <a:rPr lang="en-US" sz="3600" baseline="-25000" dirty="0"/>
                  <a:t>CS</a:t>
                </a:r>
                <a:r>
                  <a:rPr lang="en-US" sz="3600" dirty="0"/>
                  <a:t>) and </a:t>
                </a:r>
                <a:r>
                  <a:rPr lang="en-US" sz="3600" dirty="0" err="1"/>
                  <a:t>G</a:t>
                </a:r>
                <a:r>
                  <a:rPr lang="en-US" sz="3600" baseline="-25000" dirty="0" err="1"/>
                  <a:t>CS</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G</a:t>
                </a:r>
                <a:r>
                  <a:rPr lang="en-US" baseline="-25000" dirty="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Design Algorithm:</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12"/>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13"/>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33" name="Picture 32" descr="\documentclass{article}&#10;\usepackage{amsmath}&#10;\pagestyle{empty}&#10;\begin{document}&#10;&#10;$$W_{Min} = \frac{\Pi_{HS_{min}} Q}{H_e} \left( \frac{K_{baffle}}{2 H_e \nu G_{CS}^2} \right)^\frac{1}{3}$$&#10;&#10;&#10;\end{document}" title="IguanaTex Bitmap Display">
            <a:extLst>
              <a:ext uri="{FF2B5EF4-FFF2-40B4-BE49-F238E27FC236}">
                <a16:creationId xmlns:a16="http://schemas.microsoft.com/office/drawing/2014/main" id="{FD0C9CC1-4B78-4CF4-BB69-7C6401D56169}"/>
              </a:ext>
            </a:extLst>
          </p:cNvPr>
          <p:cNvPicPr>
            <a:picLocks noChangeAspect="1"/>
          </p:cNvPicPr>
          <p:nvPr>
            <p:custDataLst>
              <p:tags r:id="rId3"/>
            </p:custDataLst>
          </p:nvPr>
        </p:nvPicPr>
        <p:blipFill>
          <a:blip r:embed="rId16"/>
          <a:stretch>
            <a:fillRect/>
          </a:stretch>
        </p:blipFill>
        <p:spPr>
          <a:xfrm>
            <a:off x="5832156" y="2295057"/>
            <a:ext cx="3615288" cy="676408"/>
          </a:xfrm>
          <a:prstGeom prst="rect">
            <a:avLst/>
          </a:prstGeom>
        </p:spPr>
      </p:pic>
      <p:pic>
        <p:nvPicPr>
          <p:cNvPr id="35" name="Picture 3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3914EEDB-FEA6-4678-9EF8-F725868238CA}"/>
              </a:ext>
            </a:extLst>
          </p:cNvPr>
          <p:cNvPicPr>
            <a:picLocks noChangeAspect="1"/>
          </p:cNvPicPr>
          <p:nvPr>
            <p:custDataLst>
              <p:tags r:id="rId4"/>
            </p:custDataLst>
          </p:nvPr>
        </p:nvPicPr>
        <p:blipFill>
          <a:blip r:embed="rId17"/>
          <a:stretch>
            <a:fillRect/>
          </a:stretch>
        </p:blipFill>
        <p:spPr>
          <a:xfrm>
            <a:off x="6067723" y="3850780"/>
            <a:ext cx="3321117" cy="701306"/>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5"/>
            </p:custDataLst>
          </p:nvPr>
        </p:nvPicPr>
        <p:blipFill>
          <a:blip r:embed="rId18"/>
          <a:stretch>
            <a:fillRect/>
          </a:stretch>
        </p:blipFill>
        <p:spPr>
          <a:xfrm>
            <a:off x="6738610" y="4662945"/>
            <a:ext cx="1746286" cy="580571"/>
          </a:xfrm>
          <a:prstGeom prst="rect">
            <a:avLst/>
          </a:prstGeom>
        </p:spPr>
      </p:pic>
      <p:sp>
        <p:nvSpPr>
          <p:cNvPr id="5" name="TextBox 4">
            <a:extLst>
              <a:ext uri="{FF2B5EF4-FFF2-40B4-BE49-F238E27FC236}">
                <a16:creationId xmlns:a16="http://schemas.microsoft.com/office/drawing/2014/main" id="{F7575C53-6500-4408-8ECC-91969A5D912B}"/>
              </a:ext>
            </a:extLst>
          </p:cNvPr>
          <p:cNvSpPr txBox="1"/>
          <p:nvPr/>
        </p:nvSpPr>
        <p:spPr>
          <a:xfrm>
            <a:off x="9830908" y="2301415"/>
            <a:ext cx="1976823" cy="400110"/>
          </a:xfrm>
          <a:prstGeom prst="rect">
            <a:avLst/>
          </a:prstGeom>
          <a:noFill/>
        </p:spPr>
        <p:txBody>
          <a:bodyPr wrap="none" rtlCol="0">
            <a:spAutoFit/>
          </a:bodyPr>
          <a:lstStyle/>
          <a:p>
            <a:r>
              <a:rPr lang="en-US" sz="2000" dirty="0"/>
              <a:t>Where K is from </a:t>
            </a:r>
          </a:p>
        </p:txBody>
      </p:sp>
      <p:pic>
        <p:nvPicPr>
          <p:cNvPr id="10" name="Picture 9" descr="\documentclass{article}&#10;\usepackage{amsmath}&#10;\pagestyle{empty}&#10;\begin{document}&#10;&#10;$$K_{baffle_{exp}} = \left(\frac{\left(1 - \Pi_{vc}^{baffle}\right) ^ 2}{ \Pi_{vc}^{baffle} \Pi_{PlaneJet_{exp}} \Pi_{H_{e}S_{min}}}\right) ^ 2$$&#10;&#10;\end{document}" title="IguanaTex Bitmap Display">
            <a:extLst>
              <a:ext uri="{FF2B5EF4-FFF2-40B4-BE49-F238E27FC236}">
                <a16:creationId xmlns:a16="http://schemas.microsoft.com/office/drawing/2014/main" id="{5A3F79FC-D770-4723-B1D4-34615A257540}"/>
              </a:ext>
            </a:extLst>
          </p:cNvPr>
          <p:cNvPicPr>
            <a:picLocks noChangeAspect="1"/>
          </p:cNvPicPr>
          <p:nvPr>
            <p:custDataLst>
              <p:tags r:id="rId6"/>
            </p:custDataLst>
          </p:nvPr>
        </p:nvPicPr>
        <p:blipFill>
          <a:blip r:embed="rId19"/>
          <a:stretch>
            <a:fillRect/>
          </a:stretch>
        </p:blipFill>
        <p:spPr>
          <a:xfrm>
            <a:off x="9564639" y="2771410"/>
            <a:ext cx="2465007" cy="400110"/>
          </a:xfrm>
          <a:prstGeom prst="rect">
            <a:avLst/>
          </a:prstGeom>
        </p:spPr>
      </p:pic>
      <p:pic>
        <p:nvPicPr>
          <p:cNvPr id="14" name="Picture 13" descr="\documentclass{article}&#10;\usepackage{amsmath}&#10;\pagestyle{empty}&#10;\begin{document}&#10;&#10;$$K_{baffle_{exp}} = \left(\frac{\left(1 - \Pi_{vc}^{baffle}\right) ^ 2}{ \Pi_{vc}^{baffle} \Pi_{PlaneJet_{exp}} \Pi_{H_{e}S_{max}}}\right) ^ 2$$&#10;&#10;\end{document}" title="IguanaTex Bitmap Display">
            <a:extLst>
              <a:ext uri="{FF2B5EF4-FFF2-40B4-BE49-F238E27FC236}">
                <a16:creationId xmlns:a16="http://schemas.microsoft.com/office/drawing/2014/main" id="{7357AEC1-7BCB-4151-813D-AA32B476345C}"/>
              </a:ext>
            </a:extLst>
          </p:cNvPr>
          <p:cNvPicPr>
            <a:picLocks noChangeAspect="1"/>
          </p:cNvPicPr>
          <p:nvPr>
            <p:custDataLst>
              <p:tags r:id="rId7"/>
            </p:custDataLst>
          </p:nvPr>
        </p:nvPicPr>
        <p:blipFill>
          <a:blip r:embed="rId20"/>
          <a:stretch>
            <a:fillRect/>
          </a:stretch>
        </p:blipFill>
        <p:spPr>
          <a:xfrm>
            <a:off x="9627819" y="4050835"/>
            <a:ext cx="2465007" cy="398556"/>
          </a:xfrm>
          <a:prstGeom prst="rect">
            <a:avLst/>
          </a:prstGeom>
        </p:spPr>
      </p:pic>
      <p:pic>
        <p:nvPicPr>
          <p:cNvPr id="23" name="Picture 22" descr="\documentclass{article}&#10;\usepackage{amsmath}&#10;\pagestyle{empty}&#10;\begin{document}&#10;&#10;$$S = \left(\frac{Q}{W H_e}\right)^3   \frac{ \left(1 - \Pi_{vc}^{baffle}\right) ^ 4}{2 \nu G_{CS}^2 \left( \Pi_{vc}^{baffle} \Pi_{PlaneJet_{exp}} \right)^2}$$&#10;&#10;&#10;\end{document}" title="IguanaTex Bitmap Display">
            <a:extLst>
              <a:ext uri="{FF2B5EF4-FFF2-40B4-BE49-F238E27FC236}">
                <a16:creationId xmlns:a16="http://schemas.microsoft.com/office/drawing/2014/main" id="{03F9F59F-B135-4F0A-8510-BB52CA466FC6}"/>
              </a:ext>
            </a:extLst>
          </p:cNvPr>
          <p:cNvPicPr>
            <a:picLocks noChangeAspect="1"/>
          </p:cNvPicPr>
          <p:nvPr>
            <p:custDataLst>
              <p:tags r:id="rId8"/>
            </p:custDataLst>
          </p:nvPr>
        </p:nvPicPr>
        <p:blipFill>
          <a:blip r:embed="rId21"/>
          <a:stretch>
            <a:fillRect/>
          </a:stretch>
        </p:blipFill>
        <p:spPr>
          <a:xfrm>
            <a:off x="6802978" y="5328706"/>
            <a:ext cx="5083426" cy="937144"/>
          </a:xfrm>
          <a:prstGeom prst="rect">
            <a:avLst/>
          </a:prstGeom>
        </p:spPr>
      </p:pic>
      <p:pic>
        <p:nvPicPr>
          <p:cNvPr id="26" name="Picture 25" descr="\documentclass{article}&#10;\usepackage{amsmath}&#10;\pagestyle{empty}&#10;\begin{document}&#10;&#10;$$VOL = Q\theta$$&#10;&#10;&#10;\end{document}" title="IguanaTex Bitmap Display">
            <a:extLst>
              <a:ext uri="{FF2B5EF4-FFF2-40B4-BE49-F238E27FC236}">
                <a16:creationId xmlns:a16="http://schemas.microsoft.com/office/drawing/2014/main" id="{97DB10D3-7823-4ADB-8D6A-2D9A6AB0C2C1}"/>
              </a:ext>
            </a:extLst>
          </p:cNvPr>
          <p:cNvPicPr>
            <a:picLocks noChangeAspect="1"/>
          </p:cNvPicPr>
          <p:nvPr>
            <p:custDataLst>
              <p:tags r:id="rId9"/>
            </p:custDataLst>
          </p:nvPr>
        </p:nvPicPr>
        <p:blipFill>
          <a:blip r:embed="rId22"/>
          <a:stretch>
            <a:fillRect/>
          </a:stretch>
        </p:blipFill>
        <p:spPr>
          <a:xfrm>
            <a:off x="9830908" y="1778571"/>
            <a:ext cx="1214476" cy="227047"/>
          </a:xfrm>
          <a:prstGeom prst="rect">
            <a:avLst/>
          </a:prstGeom>
        </p:spPr>
      </p:pic>
      <p:cxnSp>
        <p:nvCxnSpPr>
          <p:cNvPr id="29" name="Straight Arrow Connector 28">
            <a:extLst>
              <a:ext uri="{FF2B5EF4-FFF2-40B4-BE49-F238E27FC236}">
                <a16:creationId xmlns:a16="http://schemas.microsoft.com/office/drawing/2014/main" id="{8F3B3535-CD04-4A09-8896-0729CCD85DDD}"/>
              </a:ext>
            </a:extLst>
          </p:cNvPr>
          <p:cNvCxnSpPr/>
          <p:nvPr/>
        </p:nvCxnSpPr>
        <p:spPr>
          <a:xfrm flipV="1">
            <a:off x="5198724" y="4269697"/>
            <a:ext cx="804255" cy="17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225CFB-5828-41DE-84BC-712ED3BC34DD}"/>
              </a:ext>
            </a:extLst>
          </p:cNvPr>
          <p:cNvCxnSpPr>
            <a:cxnSpLocks/>
            <a:endCxn id="21" idx="1"/>
          </p:cNvCxnSpPr>
          <p:nvPr/>
        </p:nvCxnSpPr>
        <p:spPr>
          <a:xfrm>
            <a:off x="6139479" y="4857863"/>
            <a:ext cx="599131" cy="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944B605-13D6-44FA-9C8A-42795F868F69}"/>
              </a:ext>
            </a:extLst>
          </p:cNvPr>
          <p:cNvCxnSpPr>
            <a:cxnSpLocks/>
          </p:cNvCxnSpPr>
          <p:nvPr/>
        </p:nvCxnSpPr>
        <p:spPr>
          <a:xfrm flipV="1">
            <a:off x="5152512" y="2701525"/>
            <a:ext cx="679644" cy="111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125B95-83A4-4137-86E9-39B81230BB01}"/>
              </a:ext>
            </a:extLst>
          </p:cNvPr>
          <p:cNvCxnSpPr>
            <a:cxnSpLocks/>
          </p:cNvCxnSpPr>
          <p:nvPr/>
        </p:nvCxnSpPr>
        <p:spPr>
          <a:xfrm>
            <a:off x="2387699" y="5595890"/>
            <a:ext cx="4350911" cy="106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9076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2220368"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444590" y="3359574"/>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(bottom-up perspective)</a:t>
            </a:r>
          </a:p>
        </p:txBody>
      </p:sp>
      <p:sp>
        <p:nvSpPr>
          <p:cNvPr id="4" name="TextBox 3"/>
          <p:cNvSpPr txBox="1"/>
          <p:nvPr/>
        </p:nvSpPr>
        <p:spPr>
          <a:xfrm>
            <a:off x="4586825" y="1603368"/>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4586825" y="3149293"/>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4687111" y="4612313"/>
            <a:ext cx="6005835" cy="1569660"/>
          </a:xfrm>
          <a:prstGeom prst="rect">
            <a:avLst/>
          </a:prstGeom>
          <a:noFill/>
        </p:spPr>
        <p:txBody>
          <a:bodyPr wrap="square" rtlCol="0">
            <a:spAutoFit/>
          </a:bodyPr>
          <a:lstStyle/>
          <a:p>
            <a:r>
              <a:rPr lang="en-US" sz="2400" dirty="0"/>
              <a:t>Collision potential is a function of velocity. This suggests that a flocculator would perform worse if the flow rate was decreased. I don’t know if anyone has ever demonstrated that!</a:t>
            </a:r>
          </a:p>
        </p:txBody>
      </p:sp>
      <p:sp>
        <p:nvSpPr>
          <p:cNvPr id="17" name="TextBox 16"/>
          <p:cNvSpPr txBox="1"/>
          <p:nvPr/>
        </p:nvSpPr>
        <p:spPr>
          <a:xfrm>
            <a:off x="4586825" y="2347409"/>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4542937" y="2809729"/>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cxnSpLocks/>
            <a:stCxn id="6" idx="1"/>
          </p:cNvCxnSpPr>
          <p:nvPr/>
        </p:nvCxnSpPr>
        <p:spPr bwMode="auto">
          <a:xfrm rot="10800000" flipV="1">
            <a:off x="3117557" y="2979006"/>
            <a:ext cx="1425380" cy="449994"/>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a:endCxn id="31" idx="1"/>
          </p:cNvCxnSpPr>
          <p:nvPr/>
        </p:nvCxnSpPr>
        <p:spPr bwMode="auto">
          <a:xfrm rot="10800000" flipV="1">
            <a:off x="2536031" y="2979006"/>
            <a:ext cx="2006907" cy="329782"/>
          </a:xfrm>
          <a:prstGeom prst="bentConnector2">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4687111" y="2042732"/>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a:cxnSpLocks/>
            <a:stCxn id="29" idx="1"/>
          </p:cNvCxnSpPr>
          <p:nvPr/>
        </p:nvCxnSpPr>
        <p:spPr bwMode="auto">
          <a:xfrm rot="10800000" flipV="1">
            <a:off x="1961203" y="2212009"/>
            <a:ext cx="2725909" cy="258710"/>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75239"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987132" y="2344353"/>
            <a:ext cx="864807" cy="502287"/>
          </a:xfrm>
          <a:prstGeom prst="rect">
            <a:avLst/>
          </a:prstGeom>
        </p:spPr>
      </p:pic>
      <p:pic>
        <p:nvPicPr>
          <p:cNvPr id="7" name="Picture 6" descr="\documentclass{article}&#10;\usepackage{amsmath}&#10;\pagestyle{empty}&#10;\begin{document}&#10;&#10;$$\bar \varepsilon = K_{baffle} \frac{\bar V^2}{2} \frac{\bar V}{H_e}$$&#10;&#10;&#10;\end{document}" title="IguanaTex Bitmap Display">
            <a:extLst>
              <a:ext uri="{FF2B5EF4-FFF2-40B4-BE49-F238E27FC236}">
                <a16:creationId xmlns:a16="http://schemas.microsoft.com/office/drawing/2014/main" id="{1F14C765-DA2E-41AF-8136-217B50ECAA72}"/>
              </a:ext>
            </a:extLst>
          </p:cNvPr>
          <p:cNvPicPr>
            <a:picLocks noChangeAspect="1"/>
          </p:cNvPicPr>
          <p:nvPr>
            <p:custDataLst>
              <p:tags r:id="rId3"/>
            </p:custDataLst>
          </p:nvPr>
        </p:nvPicPr>
        <p:blipFill>
          <a:blip r:embed="rId11"/>
          <a:stretch>
            <a:fillRect/>
          </a:stretch>
        </p:blipFill>
        <p:spPr>
          <a:xfrm>
            <a:off x="1204501" y="3350125"/>
            <a:ext cx="1913056" cy="570714"/>
          </a:xfrm>
          <a:prstGeom prst="rect">
            <a:avLst/>
          </a:prstGeom>
        </p:spPr>
      </p:pic>
      <p:pic>
        <p:nvPicPr>
          <p:cNvPr id="14" name="Picture 13" descr="\documentclass{article}&#10;\usepackage{amsmath}&#10;\pagestyle{empty}&#10;\begin{document}&#10;&#10;$$G_{CS} \theta_e = \frac{H_e}{\bar V} \sqrt{ \frac{K_{baffle}}{\nu} \frac{\bar V^2}{2} \frac{\bar V}{H_e}}$$&#10;&#10;&#10;\end{document}" title="IguanaTex Bitmap Display">
            <a:extLst>
              <a:ext uri="{FF2B5EF4-FFF2-40B4-BE49-F238E27FC236}">
                <a16:creationId xmlns:a16="http://schemas.microsoft.com/office/drawing/2014/main" id="{52C46C52-9185-46BD-89F0-716FA32D67ED}"/>
              </a:ext>
            </a:extLst>
          </p:cNvPr>
          <p:cNvPicPr>
            <a:picLocks noChangeAspect="1"/>
          </p:cNvPicPr>
          <p:nvPr>
            <p:custDataLst>
              <p:tags r:id="rId4"/>
            </p:custDataLst>
          </p:nvPr>
        </p:nvPicPr>
        <p:blipFill>
          <a:blip r:embed="rId12"/>
          <a:stretch>
            <a:fillRect/>
          </a:stretch>
        </p:blipFill>
        <p:spPr>
          <a:xfrm>
            <a:off x="834860" y="4027474"/>
            <a:ext cx="3182604" cy="725039"/>
          </a:xfrm>
          <a:prstGeom prst="rect">
            <a:avLst/>
          </a:prstGeom>
        </p:spPr>
      </p:pic>
      <p:pic>
        <p:nvPicPr>
          <p:cNvPr id="20" name="Picture 19" descr="\documentclass{article}&#10;\usepackage{amsmath}&#10;\pagestyle{empty}&#10;\begin{document}&#10;&#10;$$G_{CS} \theta_e = \sqrt{ \frac{H_e K_{baffle} \bar V}{2 \nu}}$$&#10;&#10;&#10;\end{document}" title="IguanaTex Bitmap Display">
            <a:extLst>
              <a:ext uri="{FF2B5EF4-FFF2-40B4-BE49-F238E27FC236}">
                <a16:creationId xmlns:a16="http://schemas.microsoft.com/office/drawing/2014/main" id="{01B38FB4-1FD5-402A-8824-91771B1B0D54}"/>
              </a:ext>
            </a:extLst>
          </p:cNvPr>
          <p:cNvPicPr>
            <a:picLocks noChangeAspect="1"/>
          </p:cNvPicPr>
          <p:nvPr>
            <p:custDataLst>
              <p:tags r:id="rId5"/>
            </p:custDataLst>
          </p:nvPr>
        </p:nvPicPr>
        <p:blipFill>
          <a:blip r:embed="rId13"/>
          <a:stretch>
            <a:fillRect/>
          </a:stretch>
        </p:blipFill>
        <p:spPr>
          <a:xfrm>
            <a:off x="903215" y="5132285"/>
            <a:ext cx="2594419" cy="580904"/>
          </a:xfrm>
          <a:prstGeom prst="rect">
            <a:avLst/>
          </a:prstGeom>
        </p:spPr>
      </p:pic>
      <p:pic>
        <p:nvPicPr>
          <p:cNvPr id="23" name="Picture 22" descr="\documentclass{article}&#10;\usepackage{amsmath}&#10;\pagestyle{empty}&#10;\begin{document}&#10;&#10;$$G_{CS} \theta_e = \sqrt{ \frac{H_e K_{baffle} Q}{2\nu W S}}$$&#10;&#10;&#10;\end{document}" title="IguanaTex Bitmap Display">
            <a:extLst>
              <a:ext uri="{FF2B5EF4-FFF2-40B4-BE49-F238E27FC236}">
                <a16:creationId xmlns:a16="http://schemas.microsoft.com/office/drawing/2014/main" id="{A30A4D55-1654-48EC-BA4A-ACB9BE5CB6ED}"/>
              </a:ext>
            </a:extLst>
          </p:cNvPr>
          <p:cNvPicPr>
            <a:picLocks noChangeAspect="1"/>
          </p:cNvPicPr>
          <p:nvPr>
            <p:custDataLst>
              <p:tags r:id="rId6"/>
            </p:custDataLst>
          </p:nvPr>
        </p:nvPicPr>
        <p:blipFill>
          <a:blip r:embed="rId14"/>
          <a:stretch>
            <a:fillRect/>
          </a:stretch>
        </p:blipFill>
        <p:spPr>
          <a:xfrm>
            <a:off x="906128" y="5995809"/>
            <a:ext cx="2591506"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Flow for Horizontal-Vertical Flow Flocculators</a:t>
            </a:r>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a:latin typeface="+mn-lt"/>
              </a:rPr>
              <a:t>Start with the equation for maximum channel width for vertical flow</a:t>
            </a: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a:latin typeface="+mn-lt"/>
              </a:rPr>
              <a:t>Solve for Flow</a:t>
            </a:r>
          </a:p>
        </p:txBody>
      </p:sp>
      <p:pic>
        <p:nvPicPr>
          <p:cNvPr id="6" name="Picture 5" descr="\documentclass{article}&#10;\usepackage{amsmath}&#10;\pagestyle{empty}&#10;\begin{document}&#10;&#10;$$W_{Max} = \frac{\Pi_{HS_{Min}} Q}{H_e} \left( \frac{K_{baffle}}{2 H_e \nu G_{CS}^2} \right)^\frac{1}{3}$$&#10;&#10;\end{document}" title="IguanaTex Bitmap Display">
            <a:extLst>
              <a:ext uri="{FF2B5EF4-FFF2-40B4-BE49-F238E27FC236}">
                <a16:creationId xmlns:a16="http://schemas.microsoft.com/office/drawing/2014/main" id="{C9C59DC4-3E7F-49E9-904F-82E5EED4D920}"/>
              </a:ext>
            </a:extLst>
          </p:cNvPr>
          <p:cNvPicPr>
            <a:picLocks noChangeAspect="1"/>
          </p:cNvPicPr>
          <p:nvPr>
            <p:custDataLst>
              <p:tags r:id="rId1"/>
            </p:custDataLst>
          </p:nvPr>
        </p:nvPicPr>
        <p:blipFill>
          <a:blip r:embed="rId8"/>
          <a:stretch>
            <a:fillRect/>
          </a:stretch>
        </p:blipFill>
        <p:spPr>
          <a:xfrm>
            <a:off x="457200" y="2190952"/>
            <a:ext cx="4319219" cy="797816"/>
          </a:xfrm>
          <a:prstGeom prst="rect">
            <a:avLst/>
          </a:prstGeom>
        </p:spPr>
      </p:pic>
      <p:pic>
        <p:nvPicPr>
          <p:cNvPr id="8" name="Picture 7" descr="\documentclass{article}&#10;\usepackage{amsmath}&#10;\pagestyle{empty}&#10;\begin{document}&#10;&#10;$$Q = \frac{W_{Max}H_e}{\Pi_{HS_{Min}} } \left( \frac{2 H_e \nu G_{CS}^2}{K_{baffle}} \right)^\frac{1}{3}$$&#10;&#10;\end{document}" title="IguanaTex Bitmap Display">
            <a:extLst>
              <a:ext uri="{FF2B5EF4-FFF2-40B4-BE49-F238E27FC236}">
                <a16:creationId xmlns:a16="http://schemas.microsoft.com/office/drawing/2014/main" id="{495F2234-7E46-44AA-ADEA-E97D78EF934F}"/>
              </a:ext>
            </a:extLst>
          </p:cNvPr>
          <p:cNvPicPr>
            <a:picLocks noChangeAspect="1"/>
          </p:cNvPicPr>
          <p:nvPr>
            <p:custDataLst>
              <p:tags r:id="rId2"/>
            </p:custDataLst>
          </p:nvPr>
        </p:nvPicPr>
        <p:blipFill>
          <a:blip r:embed="rId9"/>
          <a:stretch>
            <a:fillRect/>
          </a:stretch>
        </p:blipFill>
        <p:spPr>
          <a:xfrm>
            <a:off x="612951" y="3884391"/>
            <a:ext cx="3695066" cy="806413"/>
          </a:xfrm>
          <a:prstGeom prst="rect">
            <a:avLst/>
          </a:prstGeom>
        </p:spPr>
      </p:pic>
      <p:pic>
        <p:nvPicPr>
          <p:cNvPr id="13" name="Picture 1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4460" y="2847020"/>
            <a:ext cx="1127569" cy="449450"/>
          </a:xfrm>
          <a:prstGeom prst="rect">
            <a:avLst/>
          </a:prstGeom>
        </p:spPr>
      </p:pic>
      <p:pic>
        <p:nvPicPr>
          <p:cNvPr id="18" name="Picture 1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4460" y="3573400"/>
            <a:ext cx="1290903" cy="390875"/>
          </a:xfrm>
          <a:prstGeom prst="rect">
            <a:avLst/>
          </a:prstGeom>
        </p:spPr>
      </p:pic>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742024" y="4324403"/>
            <a:ext cx="980005" cy="388622"/>
          </a:xfrm>
          <a:prstGeom prst="rect">
            <a:avLst/>
          </a:prstGeom>
        </p:spPr>
      </p:pic>
      <p:pic>
        <p:nvPicPr>
          <p:cNvPr id="10" name="Picture 9" descr="\documentclass{article}&#10;\usepackage{amsmath}&#10;\pagestyle{empty}&#10;\begin{document}&#10;&#10;$$Q = \frac{W_{Max}H_e}{\Pi_{HS_{Min}} } \left( \frac{2 H_e  g^2 h_e^2}{K_{baffle}(G\theta)^2 \nu} \right)^\frac{1}{3}$$&#10;&#10;\end{document}" title="IguanaTex Bitmap Display">
            <a:extLst>
              <a:ext uri="{FF2B5EF4-FFF2-40B4-BE49-F238E27FC236}">
                <a16:creationId xmlns:a16="http://schemas.microsoft.com/office/drawing/2014/main" id="{DD434F60-29F3-42F8-8ED4-9F6F993693C4}"/>
              </a:ext>
            </a:extLst>
          </p:cNvPr>
          <p:cNvPicPr>
            <a:picLocks noChangeAspect="1"/>
          </p:cNvPicPr>
          <p:nvPr>
            <p:custDataLst>
              <p:tags r:id="rId6"/>
            </p:custDataLst>
          </p:nvPr>
        </p:nvPicPr>
        <p:blipFill>
          <a:blip r:embed="rId13"/>
          <a:stretch>
            <a:fillRect/>
          </a:stretch>
        </p:blipFill>
        <p:spPr>
          <a:xfrm>
            <a:off x="769278" y="5196338"/>
            <a:ext cx="4271077" cy="806413"/>
          </a:xfrm>
          <a:prstGeom prst="rect">
            <a:avLst/>
          </a:prstGeom>
        </p:spPr>
      </p:pic>
      <p:pic>
        <p:nvPicPr>
          <p:cNvPr id="11" name="Picture 10">
            <a:extLst>
              <a:ext uri="{FF2B5EF4-FFF2-40B4-BE49-F238E27FC236}">
                <a16:creationId xmlns:a16="http://schemas.microsoft.com/office/drawing/2014/main" id="{54DF65D9-A016-4033-B84D-7B3A88D13FCB}"/>
              </a:ext>
            </a:extLst>
          </p:cNvPr>
          <p:cNvPicPr>
            <a:picLocks noChangeAspect="1"/>
          </p:cNvPicPr>
          <p:nvPr/>
        </p:nvPicPr>
        <p:blipFill>
          <a:blip r:embed="rId14"/>
          <a:stretch>
            <a:fillRect/>
          </a:stretch>
        </p:blipFill>
        <p:spPr>
          <a:xfrm>
            <a:off x="7489172" y="3916400"/>
            <a:ext cx="4567184" cy="2761831"/>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Horizontal</a:t>
            </a:r>
            <a:r>
              <a:rPr lang="en-US" dirty="0"/>
              <a:t> Flocculator for highest flows</a:t>
            </a:r>
          </a:p>
        </p:txBody>
      </p:sp>
      <p:sp>
        <p:nvSpPr>
          <p:cNvPr id="4" name="TextBox 3"/>
          <p:cNvSpPr txBox="1"/>
          <p:nvPr/>
        </p:nvSpPr>
        <p:spPr>
          <a:xfrm>
            <a:off x="8729346" y="1661557"/>
            <a:ext cx="3541354" cy="1446358"/>
          </a:xfrm>
          <a:prstGeom prst="rect">
            <a:avLst/>
          </a:prstGeom>
          <a:noFill/>
        </p:spPr>
        <p:txBody>
          <a:bodyPr wrap="none" rtlCol="0">
            <a:spAutoFit/>
          </a:bodyPr>
          <a:lstStyle/>
          <a:p>
            <a:r>
              <a:rPr lang="en-US" sz="2400" dirty="0"/>
              <a:t>10 flocculators for 20 </a:t>
            </a:r>
            <a:r>
              <a:rPr lang="en-US" sz="2400" dirty="0" err="1"/>
              <a:t>kL</a:t>
            </a:r>
            <a:r>
              <a:rPr lang="en-US" sz="2400" dirty="0"/>
              <a:t>/s </a:t>
            </a:r>
          </a:p>
          <a:p>
            <a:r>
              <a:rPr lang="en-US" sz="2133" dirty="0">
                <a:latin typeface="Calibri" panose="020F0502020204030204" pitchFamily="34" charset="0"/>
                <a:cs typeface="Calibri" panose="020F0502020204030204" pitchFamily="34" charset="0"/>
              </a:rPr>
              <a:t>Channels are 4 m deep</a:t>
            </a:r>
          </a:p>
          <a:p>
            <a:r>
              <a:rPr lang="en-US" sz="2133" dirty="0">
                <a:latin typeface="Calibri" panose="020F0502020204030204" pitchFamily="34" charset="0"/>
                <a:cs typeface="Calibri" panose="020F0502020204030204" pitchFamily="34" charset="0"/>
              </a:rPr>
              <a:t>40 cm head loss</a:t>
            </a:r>
          </a:p>
          <a:p>
            <a:endParaRPr lang="en-US" sz="2133" dirty="0">
              <a:latin typeface="Calibri" panose="020F0502020204030204" pitchFamily="34" charset="0"/>
              <a:cs typeface="Calibri" panose="020F0502020204030204" pitchFamily="34" charset="0"/>
            </a:endParaRPr>
          </a:p>
        </p:txBody>
      </p:sp>
      <p:sp>
        <p:nvSpPr>
          <p:cNvPr id="5" name="Rectangle 4"/>
          <p:cNvSpPr/>
          <p:nvPr/>
        </p:nvSpPr>
        <p:spPr>
          <a:xfrm>
            <a:off x="9212822" y="5619756"/>
            <a:ext cx="2979178" cy="1200329"/>
          </a:xfrm>
          <a:prstGeom prst="rect">
            <a:avLst/>
          </a:prstGeom>
        </p:spPr>
        <p:txBody>
          <a:bodyPr wrap="square">
            <a:spAutoFit/>
          </a:bodyPr>
          <a:lstStyle/>
          <a:p>
            <a:r>
              <a:rPr lang="en-US" sz="2400" dirty="0">
                <a:latin typeface="Helvetica Neue" panose="020B0604020202020204" charset="0"/>
              </a:rPr>
              <a:t>Cynthia Chu, Dominic Grasso, </a:t>
            </a:r>
            <a:r>
              <a:rPr lang="en-US" sz="2400" dirty="0" err="1">
                <a:latin typeface="Helvetica Neue" panose="020B0604020202020204" charset="0"/>
              </a:rPr>
              <a:t>Yitzy</a:t>
            </a:r>
            <a:r>
              <a:rPr lang="en-US" sz="2400" dirty="0">
                <a:latin typeface="Helvetica Neue" panose="020B0604020202020204" charset="0"/>
              </a:rPr>
              <a:t> Rosenberg</a:t>
            </a:r>
            <a:endParaRPr lang="en-US" sz="2400" dirty="0"/>
          </a:p>
        </p:txBody>
      </p:sp>
      <p:pic>
        <p:nvPicPr>
          <p:cNvPr id="1026" name="Picture 2" descr="https://raw.githubusercontent.com/yyr2/pics4520/master/BigOlFlocciBoi.png"/>
          <p:cNvPicPr>
            <a:picLocks noChangeAspect="1" noChangeArrowheads="1"/>
          </p:cNvPicPr>
          <p:nvPr/>
        </p:nvPicPr>
        <p:blipFill rotWithShape="1">
          <a:blip r:embed="rId2">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180929" y="1479479"/>
            <a:ext cx="10341297" cy="5130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8885429">
            <a:off x="8795283" y="4587783"/>
            <a:ext cx="1154483" cy="666786"/>
          </a:xfrm>
          <a:prstGeom prst="rect">
            <a:avLst/>
          </a:prstGeom>
          <a:solidFill>
            <a:schemeClr val="bg1"/>
          </a:solidFill>
        </p:spPr>
        <p:txBody>
          <a:bodyPr wrap="none" rtlCol="0">
            <a:spAutoFit/>
          </a:bodyPr>
          <a:lstStyle/>
          <a:p>
            <a:r>
              <a:rPr lang="en-US" sz="3733" dirty="0"/>
              <a:t>49 m</a:t>
            </a:r>
          </a:p>
        </p:txBody>
      </p:sp>
      <p:sp>
        <p:nvSpPr>
          <p:cNvPr id="8" name="TextBox 7"/>
          <p:cNvSpPr txBox="1"/>
          <p:nvPr/>
        </p:nvSpPr>
        <p:spPr>
          <a:xfrm rot="991957">
            <a:off x="5075639" y="6002822"/>
            <a:ext cx="1154483" cy="666786"/>
          </a:xfrm>
          <a:prstGeom prst="rect">
            <a:avLst/>
          </a:prstGeom>
          <a:solidFill>
            <a:schemeClr val="bg1"/>
          </a:solidFill>
        </p:spPr>
        <p:txBody>
          <a:bodyPr wrap="none" rtlCol="0">
            <a:spAutoFit/>
          </a:bodyPr>
          <a:lstStyle/>
          <a:p>
            <a:r>
              <a:rPr lang="en-US" sz="3733" dirty="0"/>
              <a:t>64 m</a:t>
            </a:r>
          </a:p>
        </p:txBody>
      </p:sp>
      <p:cxnSp>
        <p:nvCxnSpPr>
          <p:cNvPr id="9" name="Straight Arrow Connector 8">
            <a:extLst>
              <a:ext uri="{FF2B5EF4-FFF2-40B4-BE49-F238E27FC236}">
                <a16:creationId xmlns:a16="http://schemas.microsoft.com/office/drawing/2014/main" id="{CB968EFE-4780-433E-B6EA-7B65B4A90631}"/>
              </a:ext>
            </a:extLst>
          </p:cNvPr>
          <p:cNvCxnSpPr/>
          <p:nvPr/>
        </p:nvCxnSpPr>
        <p:spPr>
          <a:xfrm flipV="1">
            <a:off x="6709025" y="3429000"/>
            <a:ext cx="2503797" cy="2190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BB024F-24AF-4C80-9FC3-FABA47227E6D}"/>
              </a:ext>
            </a:extLst>
          </p:cNvPr>
          <p:cNvCxnSpPr>
            <a:cxnSpLocks/>
          </p:cNvCxnSpPr>
          <p:nvPr/>
        </p:nvCxnSpPr>
        <p:spPr>
          <a:xfrm>
            <a:off x="4492845" y="5090711"/>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2B1713-9574-492B-8F0B-8454CB784DE2}"/>
              </a:ext>
            </a:extLst>
          </p:cNvPr>
          <p:cNvCxnSpPr>
            <a:cxnSpLocks/>
          </p:cNvCxnSpPr>
          <p:nvPr/>
        </p:nvCxnSpPr>
        <p:spPr>
          <a:xfrm>
            <a:off x="4621083" y="4982832"/>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FAD04E-1732-4406-AE6E-DCCB85B13D2A}"/>
              </a:ext>
            </a:extLst>
          </p:cNvPr>
          <p:cNvCxnSpPr>
            <a:cxnSpLocks/>
          </p:cNvCxnSpPr>
          <p:nvPr/>
        </p:nvCxnSpPr>
        <p:spPr>
          <a:xfrm>
            <a:off x="4749321" y="4874953"/>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645A17-CADB-4793-B7CF-8B8BA45BFA88}"/>
              </a:ext>
            </a:extLst>
          </p:cNvPr>
          <p:cNvCxnSpPr>
            <a:cxnSpLocks/>
          </p:cNvCxnSpPr>
          <p:nvPr/>
        </p:nvCxnSpPr>
        <p:spPr>
          <a:xfrm>
            <a:off x="4877559" y="4767074"/>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D1BDA-9BB3-4423-A6F7-A77CFA96718F}"/>
              </a:ext>
            </a:extLst>
          </p:cNvPr>
          <p:cNvCxnSpPr>
            <a:cxnSpLocks/>
          </p:cNvCxnSpPr>
          <p:nvPr/>
        </p:nvCxnSpPr>
        <p:spPr>
          <a:xfrm>
            <a:off x="5005797" y="4659195"/>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3777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Vertical</a:t>
            </a:r>
            <a:r>
              <a:rPr lang="en-US" dirty="0"/>
              <a:t> Flocculator for approximately 20 – 200 L/s</a:t>
            </a:r>
          </a:p>
        </p:txBody>
      </p:sp>
      <p:pic>
        <p:nvPicPr>
          <p:cNvPr id="9" name="Picture 8">
            <a:extLst>
              <a:ext uri="{FF2B5EF4-FFF2-40B4-BE49-F238E27FC236}">
                <a16:creationId xmlns:a16="http://schemas.microsoft.com/office/drawing/2014/main" id="{7DF034FD-18B8-46D5-AF31-3250AC44038D}"/>
              </a:ext>
            </a:extLst>
          </p:cNvPr>
          <p:cNvPicPr>
            <a:picLocks noChangeAspect="1"/>
          </p:cNvPicPr>
          <p:nvPr/>
        </p:nvPicPr>
        <p:blipFill>
          <a:blip r:embed="rId2"/>
          <a:stretch>
            <a:fillRect/>
          </a:stretch>
        </p:blipFill>
        <p:spPr>
          <a:xfrm>
            <a:off x="128426" y="1578841"/>
            <a:ext cx="6703889" cy="2392114"/>
          </a:xfrm>
          <a:prstGeom prst="rect">
            <a:avLst/>
          </a:prstGeom>
        </p:spPr>
      </p:pic>
      <p:pic>
        <p:nvPicPr>
          <p:cNvPr id="10" name="Picture 9">
            <a:extLst>
              <a:ext uri="{FF2B5EF4-FFF2-40B4-BE49-F238E27FC236}">
                <a16:creationId xmlns:a16="http://schemas.microsoft.com/office/drawing/2014/main" id="{B11CEBC0-8792-4193-B51A-C7ACE0D7153B}"/>
              </a:ext>
            </a:extLst>
          </p:cNvPr>
          <p:cNvPicPr>
            <a:picLocks noChangeAspect="1"/>
          </p:cNvPicPr>
          <p:nvPr/>
        </p:nvPicPr>
        <p:blipFill>
          <a:blip r:embed="rId3"/>
          <a:stretch>
            <a:fillRect/>
          </a:stretch>
        </p:blipFill>
        <p:spPr>
          <a:xfrm>
            <a:off x="7571365" y="4023092"/>
            <a:ext cx="4567184" cy="2761831"/>
          </a:xfrm>
          <a:prstGeom prst="rect">
            <a:avLst/>
          </a:prstGeom>
        </p:spPr>
      </p:pic>
      <p:cxnSp>
        <p:nvCxnSpPr>
          <p:cNvPr id="11" name="Straight Arrow Connector 10">
            <a:extLst>
              <a:ext uri="{FF2B5EF4-FFF2-40B4-BE49-F238E27FC236}">
                <a16:creationId xmlns:a16="http://schemas.microsoft.com/office/drawing/2014/main" id="{649FEBD1-E5D5-4BDB-82AE-856B7E031BAF}"/>
              </a:ext>
            </a:extLst>
          </p:cNvPr>
          <p:cNvCxnSpPr>
            <a:cxnSpLocks/>
          </p:cNvCxnSpPr>
          <p:nvPr/>
        </p:nvCxnSpPr>
        <p:spPr>
          <a:xfrm flipH="1">
            <a:off x="320782" y="1921267"/>
            <a:ext cx="630604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998179-FFA7-47B0-A080-5C9585CA84E9}"/>
              </a:ext>
            </a:extLst>
          </p:cNvPr>
          <p:cNvCxnSpPr>
            <a:cxnSpLocks/>
          </p:cNvCxnSpPr>
          <p:nvPr/>
        </p:nvCxnSpPr>
        <p:spPr>
          <a:xfrm flipV="1">
            <a:off x="650181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flipV="1">
            <a:off x="620502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flipV="1">
            <a:off x="590825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flipV="1">
            <a:off x="5611474"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flipV="1">
            <a:off x="5314696"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flipV="1">
            <a:off x="5017918"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flipV="1">
            <a:off x="4721140"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flipV="1">
            <a:off x="4424363"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flipV="1">
            <a:off x="4127585"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flipV="1">
            <a:off x="3830807"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flipV="1">
            <a:off x="3534029"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flipV="1">
            <a:off x="3237251"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flipV="1">
            <a:off x="294047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flipV="1">
            <a:off x="2643696"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flipV="1">
            <a:off x="2346918"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flipV="1">
            <a:off x="2050140"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flipV="1">
            <a:off x="175336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flipV="1">
            <a:off x="1456585"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flipV="1">
            <a:off x="1159807"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45719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14806BE-C580-44B2-9849-2204D19E94C3}"/>
              </a:ext>
            </a:extLst>
          </p:cNvPr>
          <p:cNvGrpSpPr/>
          <p:nvPr/>
        </p:nvGrpSpPr>
        <p:grpSpPr>
          <a:xfrm>
            <a:off x="126699" y="3970955"/>
            <a:ext cx="6705616" cy="729119"/>
            <a:chOff x="126699" y="3970955"/>
            <a:chExt cx="6705616" cy="729119"/>
          </a:xfrm>
        </p:grpSpPr>
        <p:cxnSp>
          <p:nvCxnSpPr>
            <p:cNvPr id="38" name="Straight Connector 37">
              <a:extLst>
                <a:ext uri="{FF2B5EF4-FFF2-40B4-BE49-F238E27FC236}">
                  <a16:creationId xmlns:a16="http://schemas.microsoft.com/office/drawing/2014/main" id="{92327031-69E7-4CD4-8A03-72ED8C0A12D3}"/>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D5E422-9FA2-49E0-A153-54BC83E5185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DCFC4E-79AF-4802-AB0C-B6953FB8790E}"/>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9199F46-4A51-410E-A0A3-B6D2DBE2474F}"/>
                </a:ext>
              </a:extLst>
            </p:cNvPr>
            <p:cNvSpPr txBox="1"/>
            <p:nvPr/>
          </p:nvSpPr>
          <p:spPr>
            <a:xfrm>
              <a:off x="3113061" y="4114792"/>
              <a:ext cx="732893" cy="523220"/>
            </a:xfrm>
            <a:prstGeom prst="rect">
              <a:avLst/>
            </a:prstGeom>
            <a:solidFill>
              <a:schemeClr val="bg1"/>
            </a:solidFill>
          </p:spPr>
          <p:txBody>
            <a:bodyPr wrap="none" rtlCol="0">
              <a:spAutoFit/>
            </a:bodyPr>
            <a:lstStyle/>
            <a:p>
              <a:r>
                <a:rPr lang="en-US" dirty="0"/>
                <a:t>7 m</a:t>
              </a:r>
            </a:p>
          </p:txBody>
        </p:sp>
      </p:grpSp>
      <p:grpSp>
        <p:nvGrpSpPr>
          <p:cNvPr id="52" name="Group 51">
            <a:extLst>
              <a:ext uri="{FF2B5EF4-FFF2-40B4-BE49-F238E27FC236}">
                <a16:creationId xmlns:a16="http://schemas.microsoft.com/office/drawing/2014/main" id="{BC98B64D-1D83-4AE0-A017-D235FAC60478}"/>
              </a:ext>
            </a:extLst>
          </p:cNvPr>
          <p:cNvGrpSpPr/>
          <p:nvPr/>
        </p:nvGrpSpPr>
        <p:grpSpPr>
          <a:xfrm>
            <a:off x="6832315" y="1578841"/>
            <a:ext cx="1012127" cy="2381840"/>
            <a:chOff x="6832315" y="1578841"/>
            <a:chExt cx="1012127" cy="2381840"/>
          </a:xfrm>
        </p:grpSpPr>
        <p:cxnSp>
          <p:nvCxnSpPr>
            <p:cNvPr id="43" name="Straight Connector 42">
              <a:extLst>
                <a:ext uri="{FF2B5EF4-FFF2-40B4-BE49-F238E27FC236}">
                  <a16:creationId xmlns:a16="http://schemas.microsoft.com/office/drawing/2014/main" id="{7E17A26C-D4DE-4E8F-8393-4FAC34EBA793}"/>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8223B0-89B6-45EC-8B5E-16E395D43ECF}"/>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72AF8F-655C-427C-B220-9149A544072B}"/>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327CF7A-A80E-4C60-8560-E711E6945120}"/>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sp>
        <p:nvSpPr>
          <p:cNvPr id="51" name="TextBox 50">
            <a:extLst>
              <a:ext uri="{FF2B5EF4-FFF2-40B4-BE49-F238E27FC236}">
                <a16:creationId xmlns:a16="http://schemas.microsoft.com/office/drawing/2014/main" id="{E3EAAF5F-B3A0-43B7-BAA5-F1F367ECEA25}"/>
              </a:ext>
            </a:extLst>
          </p:cNvPr>
          <p:cNvSpPr txBox="1"/>
          <p:nvPr/>
        </p:nvSpPr>
        <p:spPr>
          <a:xfrm>
            <a:off x="9051533" y="2065105"/>
            <a:ext cx="2863284" cy="1384995"/>
          </a:xfrm>
          <a:prstGeom prst="rect">
            <a:avLst/>
          </a:prstGeom>
          <a:noFill/>
        </p:spPr>
        <p:txBody>
          <a:bodyPr wrap="none" rtlCol="0">
            <a:spAutoFit/>
          </a:bodyPr>
          <a:lstStyle/>
          <a:p>
            <a:r>
              <a:rPr lang="en-US" dirty="0"/>
              <a:t>80 L/s</a:t>
            </a:r>
          </a:p>
          <a:p>
            <a:r>
              <a:rPr lang="en-US" dirty="0"/>
              <a:t>1 m wide channels</a:t>
            </a:r>
          </a:p>
          <a:p>
            <a:r>
              <a:rPr lang="en-US" dirty="0"/>
              <a:t>40 cm head loss</a:t>
            </a:r>
          </a:p>
        </p:txBody>
      </p:sp>
      <p:pic>
        <p:nvPicPr>
          <p:cNvPr id="54" name="Picture 53">
            <a:extLst>
              <a:ext uri="{FF2B5EF4-FFF2-40B4-BE49-F238E27FC236}">
                <a16:creationId xmlns:a16="http://schemas.microsoft.com/office/drawing/2014/main" id="{4A291D4E-3068-4BCB-9025-37260AD92DDB}"/>
              </a:ext>
            </a:extLst>
          </p:cNvPr>
          <p:cNvPicPr>
            <a:picLocks noChangeAspect="1"/>
          </p:cNvPicPr>
          <p:nvPr/>
        </p:nvPicPr>
        <p:blipFill>
          <a:blip r:embed="rId4"/>
          <a:stretch>
            <a:fillRect/>
          </a:stretch>
        </p:blipFill>
        <p:spPr>
          <a:xfrm>
            <a:off x="320782" y="5186429"/>
            <a:ext cx="3613079" cy="1286556"/>
          </a:xfrm>
          <a:prstGeom prst="rect">
            <a:avLst/>
          </a:prstGeom>
        </p:spPr>
      </p:pic>
      <p:sp>
        <p:nvSpPr>
          <p:cNvPr id="55" name="TextBox 54">
            <a:extLst>
              <a:ext uri="{FF2B5EF4-FFF2-40B4-BE49-F238E27FC236}">
                <a16:creationId xmlns:a16="http://schemas.microsoft.com/office/drawing/2014/main" id="{E99EFADB-B455-41F6-82AE-C9CF3D486A83}"/>
              </a:ext>
            </a:extLst>
          </p:cNvPr>
          <p:cNvSpPr txBox="1"/>
          <p:nvPr/>
        </p:nvSpPr>
        <p:spPr>
          <a:xfrm>
            <a:off x="3995639" y="5267127"/>
            <a:ext cx="2631192" cy="1384995"/>
          </a:xfrm>
          <a:prstGeom prst="rect">
            <a:avLst/>
          </a:prstGeom>
          <a:noFill/>
        </p:spPr>
        <p:txBody>
          <a:bodyPr wrap="square" rtlCol="0">
            <a:spAutoFit/>
          </a:bodyPr>
          <a:lstStyle/>
          <a:p>
            <a:r>
              <a:rPr lang="en-US" dirty="0"/>
              <a:t>Not showing pipe frames to show water path</a:t>
            </a:r>
          </a:p>
        </p:txBody>
      </p:sp>
    </p:spTree>
    <p:extLst>
      <p:ext uri="{BB962C8B-B14F-4D97-AF65-F5344CB8AC3E}">
        <p14:creationId xmlns:p14="http://schemas.microsoft.com/office/powerpoint/2010/main" val="356368944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32724C-B338-4C5B-873C-34D18F43DDA1}"/>
              </a:ext>
            </a:extLst>
          </p:cNvPr>
          <p:cNvPicPr>
            <a:picLocks noChangeAspect="1"/>
          </p:cNvPicPr>
          <p:nvPr/>
        </p:nvPicPr>
        <p:blipFill rotWithShape="1">
          <a:blip r:embed="rId2"/>
          <a:srcRect t="1" b="674"/>
          <a:stretch/>
        </p:blipFill>
        <p:spPr>
          <a:xfrm>
            <a:off x="457198" y="1548831"/>
            <a:ext cx="2471298" cy="5117758"/>
          </a:xfrm>
          <a:prstGeom prst="rect">
            <a:avLst/>
          </a:prstGeom>
        </p:spPr>
      </p:pic>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rgbClr val="FF0000"/>
                </a:solidFill>
              </a:rPr>
              <a:t>Vertical</a:t>
            </a:r>
            <a:r>
              <a:rPr lang="en-US" dirty="0"/>
              <a:t> –</a:t>
            </a:r>
            <a:r>
              <a:rPr lang="en-US" dirty="0">
                <a:solidFill>
                  <a:srgbClr val="FF0000"/>
                </a:solidFill>
              </a:rPr>
              <a:t> </a:t>
            </a:r>
            <a:r>
              <a:rPr lang="en-US" dirty="0">
                <a:solidFill>
                  <a:schemeClr val="accent1"/>
                </a:solidFill>
              </a:rPr>
              <a:t>Horizontal </a:t>
            </a:r>
            <a:r>
              <a:rPr lang="en-US" dirty="0"/>
              <a:t>Flocculator for approximately 0.5 – 20 L/s</a:t>
            </a:r>
          </a:p>
        </p:txBody>
      </p: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rot="5400000" flipV="1">
            <a:off x="1963642" y="578614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rot="5400000" flipV="1">
            <a:off x="1963642" y="558759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rot="5400000" flipV="1">
            <a:off x="1963642" y="538903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rot="5400000" flipV="1">
            <a:off x="1963642" y="519048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rot="5400000" flipV="1">
            <a:off x="1963642" y="4991927"/>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rot="5400000" flipV="1">
            <a:off x="1963642" y="4793373"/>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rot="5400000" flipV="1">
            <a:off x="1963642" y="459482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rot="5400000" flipV="1">
            <a:off x="1963642" y="439626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rot="5400000" flipV="1">
            <a:off x="1963642" y="4197712"/>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rot="5400000" flipV="1">
            <a:off x="1963642" y="3999158"/>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rot="5400000" flipV="1">
            <a:off x="1963642" y="380060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rot="5400000" flipV="1">
            <a:off x="1963642" y="360205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rot="5400000" flipV="1">
            <a:off x="1963642" y="340349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rot="5400000" flipV="1">
            <a:off x="1963642" y="320494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rot="5400000" flipV="1">
            <a:off x="1963642" y="3006388"/>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rot="5400000" flipV="1">
            <a:off x="1963642" y="2807834"/>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rot="5400000" flipV="1">
            <a:off x="1963642" y="260928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rot="5400000" flipV="1">
            <a:off x="1963642" y="241072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1963643" y="2409291"/>
            <a:ext cx="0" cy="3855377"/>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2DB150-ECBD-494E-AF23-59FB2DE32280}"/>
              </a:ext>
            </a:extLst>
          </p:cNvPr>
          <p:cNvPicPr>
            <a:picLocks noChangeAspect="1"/>
          </p:cNvPicPr>
          <p:nvPr/>
        </p:nvPicPr>
        <p:blipFill>
          <a:blip r:embed="rId3"/>
          <a:stretch>
            <a:fillRect/>
          </a:stretch>
        </p:blipFill>
        <p:spPr>
          <a:xfrm>
            <a:off x="6862507" y="1829210"/>
            <a:ext cx="2551509" cy="4610531"/>
          </a:xfrm>
          <a:prstGeom prst="rect">
            <a:avLst/>
          </a:prstGeom>
        </p:spPr>
      </p:pic>
      <p:grpSp>
        <p:nvGrpSpPr>
          <p:cNvPr id="34" name="Group 33">
            <a:extLst>
              <a:ext uri="{FF2B5EF4-FFF2-40B4-BE49-F238E27FC236}">
                <a16:creationId xmlns:a16="http://schemas.microsoft.com/office/drawing/2014/main" id="{BF649463-68B8-4765-ABA4-A4CED4911F73}"/>
              </a:ext>
            </a:extLst>
          </p:cNvPr>
          <p:cNvGrpSpPr/>
          <p:nvPr/>
        </p:nvGrpSpPr>
        <p:grpSpPr>
          <a:xfrm>
            <a:off x="2993435" y="1646180"/>
            <a:ext cx="1012127" cy="5020409"/>
            <a:chOff x="6832315" y="1578841"/>
            <a:chExt cx="1012127" cy="2381840"/>
          </a:xfrm>
        </p:grpSpPr>
        <p:cxnSp>
          <p:nvCxnSpPr>
            <p:cNvPr id="36" name="Straight Connector 35">
              <a:extLst>
                <a:ext uri="{FF2B5EF4-FFF2-40B4-BE49-F238E27FC236}">
                  <a16:creationId xmlns:a16="http://schemas.microsoft.com/office/drawing/2014/main" id="{7F431B2E-F220-4490-B030-56DDDCFA1ADD}"/>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3A496E-0535-48E3-B202-B551CC873E72}"/>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33C5C3-0F0D-4452-9261-D89AB4F5F8AE}"/>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A57D2D-F6E0-4253-A17D-BAC98A9EA2B7}"/>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grpSp>
        <p:nvGrpSpPr>
          <p:cNvPr id="45" name="Group 44">
            <a:extLst>
              <a:ext uri="{FF2B5EF4-FFF2-40B4-BE49-F238E27FC236}">
                <a16:creationId xmlns:a16="http://schemas.microsoft.com/office/drawing/2014/main" id="{3E0596ED-A13F-4689-8333-269242DD74CC}"/>
              </a:ext>
            </a:extLst>
          </p:cNvPr>
          <p:cNvGrpSpPr/>
          <p:nvPr/>
        </p:nvGrpSpPr>
        <p:grpSpPr>
          <a:xfrm rot="1013900">
            <a:off x="8225449" y="1610575"/>
            <a:ext cx="869941" cy="729119"/>
            <a:chOff x="126699" y="3970955"/>
            <a:chExt cx="6705616" cy="729119"/>
          </a:xfrm>
        </p:grpSpPr>
        <p:cxnSp>
          <p:nvCxnSpPr>
            <p:cNvPr id="46" name="Straight Connector 45">
              <a:extLst>
                <a:ext uri="{FF2B5EF4-FFF2-40B4-BE49-F238E27FC236}">
                  <a16:creationId xmlns:a16="http://schemas.microsoft.com/office/drawing/2014/main" id="{FE4BDA94-E157-4E62-AAAB-D464932E0A2C}"/>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BE6B54-4300-4571-91DD-9D4A0523742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D3E3C4-BF02-4B81-B5B4-69BECF551A22}"/>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F73E7B-D15E-4F5E-85A4-70DD19B2E731}"/>
                </a:ext>
              </a:extLst>
            </p:cNvPr>
            <p:cNvSpPr txBox="1"/>
            <p:nvPr/>
          </p:nvSpPr>
          <p:spPr>
            <a:xfrm>
              <a:off x="1518485" y="4165131"/>
              <a:ext cx="4575945" cy="307777"/>
            </a:xfrm>
            <a:prstGeom prst="rect">
              <a:avLst/>
            </a:prstGeom>
            <a:solidFill>
              <a:schemeClr val="bg1"/>
            </a:solidFill>
          </p:spPr>
          <p:txBody>
            <a:bodyPr wrap="square" rtlCol="0">
              <a:spAutoFit/>
            </a:bodyPr>
            <a:lstStyle/>
            <a:p>
              <a:r>
                <a:rPr lang="en-US" sz="1400" dirty="0"/>
                <a:t>0.5 m</a:t>
              </a:r>
            </a:p>
          </p:txBody>
        </p:sp>
      </p:grpSp>
      <p:sp>
        <p:nvSpPr>
          <p:cNvPr id="14" name="Rectangle 13">
            <a:extLst>
              <a:ext uri="{FF2B5EF4-FFF2-40B4-BE49-F238E27FC236}">
                <a16:creationId xmlns:a16="http://schemas.microsoft.com/office/drawing/2014/main" id="{76285133-1B7A-45B4-BF9B-126BB1C2588A}"/>
              </a:ext>
            </a:extLst>
          </p:cNvPr>
          <p:cNvSpPr/>
          <p:nvPr/>
        </p:nvSpPr>
        <p:spPr>
          <a:xfrm>
            <a:off x="9525906" y="1562683"/>
            <a:ext cx="2737441" cy="954107"/>
          </a:xfrm>
          <a:prstGeom prst="rect">
            <a:avLst/>
          </a:prstGeom>
        </p:spPr>
        <p:txBody>
          <a:bodyPr wrap="square">
            <a:spAutoFit/>
          </a:bodyPr>
          <a:lstStyle/>
          <a:p>
            <a:r>
              <a:rPr lang="en-US" dirty="0"/>
              <a:t>1 L/s</a:t>
            </a:r>
          </a:p>
          <a:p>
            <a:r>
              <a:rPr lang="en-US" dirty="0"/>
              <a:t>40 cm head loss</a:t>
            </a:r>
          </a:p>
        </p:txBody>
      </p:sp>
    </p:spTree>
    <p:extLst>
      <p:ext uri="{BB962C8B-B14F-4D97-AF65-F5344CB8AC3E}">
        <p14:creationId xmlns:p14="http://schemas.microsoft.com/office/powerpoint/2010/main" val="8662275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p:sp>
        <p:nvSpPr>
          <p:cNvPr id="4" name="Content Placeholder 3">
            <a:extLst>
              <a:ext uri="{FF2B5EF4-FFF2-40B4-BE49-F238E27FC236}">
                <a16:creationId xmlns:a16="http://schemas.microsoft.com/office/drawing/2014/main" id="{580D1038-771F-4772-9947-1DF1A5DE1A92}"/>
              </a:ext>
            </a:extLst>
          </p:cNvPr>
          <p:cNvSpPr>
            <a:spLocks noGrp="1"/>
          </p:cNvSpPr>
          <p:nvPr>
            <p:ph idx="1"/>
          </p:nvPr>
        </p:nvSpPr>
        <p:spPr>
          <a:xfrm>
            <a:off x="457200" y="1600200"/>
            <a:ext cx="5943600" cy="4525963"/>
          </a:xfrm>
        </p:spPr>
        <p:txBody>
          <a:bodyPr/>
          <a:lstStyle/>
          <a:p>
            <a:r>
              <a:rPr lang="en-US" dirty="0"/>
              <a:t>Guidelines are given without equations</a:t>
            </a:r>
          </a:p>
          <a:p>
            <a:r>
              <a:rPr lang="en-US" dirty="0"/>
              <a:t>This is because we don’t yet understand the physics of flocculation</a:t>
            </a:r>
          </a:p>
          <a:p>
            <a:r>
              <a:rPr lang="en-US" dirty="0"/>
              <a:t>We would like to know WHY there is a difference between removing color (dissolved organics) and particles</a:t>
            </a:r>
          </a:p>
        </p:txBody>
      </p:sp>
      <p:graphicFrame>
        <p:nvGraphicFramePr>
          <p:cNvPr id="62525" name="Group 61"/>
          <p:cNvGraphicFramePr>
            <a:graphicFrameLocks noGrp="1"/>
          </p:cNvGraphicFramePr>
          <p:nvPr>
            <p:extLst/>
          </p:nvPr>
        </p:nvGraphicFramePr>
        <p:xfrm>
          <a:off x="6774440" y="2037080"/>
          <a:ext cx="4988068"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255221">
                  <a:extLst>
                    <a:ext uri="{9D8B030D-6E8A-4147-A177-3AD203B41FA5}">
                      <a16:colId xmlns:a16="http://schemas.microsoft.com/office/drawing/2014/main" val="20003"/>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367" name="Rectangle 48"/>
          <p:cNvSpPr>
            <a:spLocks noChangeArrowheads="1"/>
          </p:cNvSpPr>
          <p:nvPr/>
        </p:nvSpPr>
        <p:spPr bwMode="auto">
          <a:xfrm>
            <a:off x="7298422" y="5864553"/>
            <a:ext cx="4240401" cy="523220"/>
          </a:xfrm>
          <a:prstGeom prst="rect">
            <a:avLst/>
          </a:prstGeom>
          <a:noFill/>
          <a:ln w="12700" algn="ctr">
            <a:noFill/>
            <a:miter lim="800000"/>
            <a:headEnd type="none" w="lg" len="med"/>
            <a:tailEnd type="none" w="lg" len="med"/>
          </a:ln>
        </p:spPr>
        <p:txBody>
          <a:bodyPr wrap="square">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t>More details</a:t>
            </a:r>
            <a:endParaRPr lang="en-US" dirty="0"/>
          </a:p>
        </p:txBody>
      </p:sp>
      <p:sp>
        <p:nvSpPr>
          <p:cNvPr id="139267" name="Rectangle 3"/>
          <p:cNvSpPr>
            <a:spLocks noGrp="1" noChangeArrowheads="1"/>
          </p:cNvSpPr>
          <p:nvPr>
            <p:ph idx="1"/>
          </p:nvPr>
        </p:nvSpPr>
        <p:spPr/>
        <p:txBody>
          <a:bodyPr/>
          <a:lstStyle/>
          <a:p>
            <a:r>
              <a:rPr lang="en-US" dirty="0"/>
              <a:t>The ports between channels should have the same cross sectional area as WS</a:t>
            </a:r>
          </a:p>
          <a:p>
            <a:r>
              <a:rPr lang="en-US" dirty="0"/>
              <a:t>The number of chambers (spaces between baffles) per canal (except in the last canal) is even – the number of baffles is odd</a:t>
            </a:r>
          </a:p>
          <a:p>
            <a:r>
              <a:rPr lang="en-US" dirty="0"/>
              <a:t>The number of chambers in the last canal is odd – the number of baffles is even</a:t>
            </a:r>
          </a:p>
          <a:p>
            <a:r>
              <a:rPr lang="en-US" dirty="0"/>
              <a:t>Why?</a:t>
            </a:r>
          </a:p>
          <a:p>
            <a:endParaRPr lang="en-US"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8580740" y="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4341241" y="4216083"/>
            <a:ext cx="5131173" cy="2875421"/>
          </a:xfrm>
          <a:prstGeom prst="rect">
            <a:avLst/>
          </a:prstGeom>
          <a:noFill/>
          <a:ln w="9525">
            <a:noFill/>
            <a:miter lim="800000"/>
            <a:headEnd/>
            <a:tailEnd/>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head loss and water levels</a:t>
            </a:r>
          </a:p>
        </p:txBody>
      </p:sp>
      <p:sp>
        <p:nvSpPr>
          <p:cNvPr id="3" name="Content Placeholder 2"/>
          <p:cNvSpPr>
            <a:spLocks noGrp="1"/>
          </p:cNvSpPr>
          <p:nvPr>
            <p:ph idx="1"/>
          </p:nvPr>
        </p:nvSpPr>
        <p:spPr/>
        <p:txBody>
          <a:bodyPr/>
          <a:lstStyle/>
          <a:p>
            <a:r>
              <a:rPr lang="en-US" dirty="0"/>
              <a:t>Downstream head loss set by </a:t>
            </a:r>
            <a:r>
              <a:rPr lang="en-US" dirty="0" err="1"/>
              <a:t>sed</a:t>
            </a:r>
            <a:r>
              <a:rPr lang="en-US" dirty="0"/>
              <a:t>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640477" y="1829026"/>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40478" y="1829026"/>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283571" y="1979777"/>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551331" y="1979777"/>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19091" y="1979777"/>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086851" y="1979777"/>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587376" y="2578540"/>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7723925" y="2204201"/>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7495472" y="1829026"/>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7714764" y="1755448"/>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7489547" y="2094621"/>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7508185" y="2788643"/>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756422" y="4372483"/>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3687116" y="4496395"/>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316747" y="4284944"/>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7850712" y="5132067"/>
            <a:ext cx="2095543" cy="696686"/>
          </a:xfrm>
          <a:prstGeom prst="rect">
            <a:avLst/>
          </a:prstGeom>
        </p:spPr>
      </p:pic>
      <p:sp>
        <p:nvSpPr>
          <p:cNvPr id="64" name="TextBox 63"/>
          <p:cNvSpPr txBox="1"/>
          <p:nvPr/>
        </p:nvSpPr>
        <p:spPr>
          <a:xfrm>
            <a:off x="3397617" y="5974606"/>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3694210" y="5480410"/>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4013305" y="2930869"/>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8494807" y="3298590"/>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86001"/>
            <a:ext cx="12192000" cy="914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7711785" y="3656552"/>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7711785" y="1784476"/>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7805" y="1644555"/>
            <a:ext cx="8972709" cy="4114800"/>
          </a:xfrm>
        </p:spPr>
        <p:txBody>
          <a:bodyPr/>
          <a:lstStyle/>
          <a:p>
            <a:r>
              <a:rPr lang="en-US" dirty="0"/>
              <a:t>In baffled flocculators how many flow expansions are there IN PARALLEL?</a:t>
            </a:r>
          </a:p>
          <a:p>
            <a:r>
              <a:rPr lang="en-US" dirty="0"/>
              <a:t>Design thinking! Best number of parallel flow expansions might be minimum, or maximum, or some intermediate optimum</a:t>
            </a:r>
          </a:p>
          <a:p>
            <a:pPr lvl="1"/>
            <a:r>
              <a:rPr lang="en-US" dirty="0"/>
              <a:t>Invent a flocculator with hundreds of parallel flow expansions</a:t>
            </a:r>
          </a:p>
          <a:p>
            <a:pPr lvl="1"/>
            <a:r>
              <a:rPr lang="en-US" dirty="0"/>
              <a:t>What insight do you have about the distance between flow expansions in series (think about jet expansion!)</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a:xfrm>
            <a:off x="457200" y="1600200"/>
            <a:ext cx="11305308" cy="4525963"/>
          </a:xfrm>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 close to plug flow, and floc blanket</a:t>
            </a:r>
          </a:p>
          <a:p>
            <a:r>
              <a:rPr lang="en-US" dirty="0"/>
              <a:t>Why not tapered G</a:t>
            </a:r>
            <a:r>
              <a:rPr lang="en-US" baseline="-25000" dirty="0"/>
              <a:t>CS</a:t>
            </a:r>
            <a:r>
              <a:rPr lang="en-US" dirty="0"/>
              <a:t>?</a:t>
            </a:r>
          </a:p>
          <a:p>
            <a:pPr lvl="1"/>
            <a:r>
              <a:rPr lang="en-US" dirty="0"/>
              <a:t>Big flocs aren’t our goal and tapering is inefficient energy use</a:t>
            </a:r>
          </a:p>
          <a:p>
            <a:r>
              <a:rPr lang="en-US" dirty="0"/>
              <a:t>Why much higher G</a:t>
            </a:r>
            <a:r>
              <a:rPr lang="en-US" baseline="-25000" dirty="0"/>
              <a:t>CS</a:t>
            </a:r>
            <a:r>
              <a:rPr lang="en-US" dirty="0"/>
              <a:t>?</a:t>
            </a:r>
          </a:p>
          <a:p>
            <a:pPr lvl="1"/>
            <a:r>
              <a:rPr lang="en-US" dirty="0"/>
              <a:t>We will make big flocs in the floc blanket. (need to research dissolved organics)</a:t>
            </a:r>
          </a:p>
          <a:p>
            <a:r>
              <a:rPr lang="en-US" dirty="0"/>
              <a:t>Why do we use G</a:t>
            </a:r>
            <a:r>
              <a:rPr lang="en-US" baseline="-25000" dirty="0"/>
              <a:t>CS</a:t>
            </a:r>
            <a:r>
              <a:rPr lang="en-US" dirty="0"/>
              <a:t> rather than     ? </a:t>
            </a:r>
          </a:p>
          <a:p>
            <a:pPr lvl="1"/>
            <a:r>
              <a:rPr lang="en-US" dirty="0"/>
              <a:t>It isn’t an average. It is an approximation.</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07454" y="5427811"/>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AguaClara Hydraulic flocculators have more uniform velocity gradients than mechanical flocculators</a:t>
            </a:r>
          </a:p>
          <a:p>
            <a:r>
              <a:rPr lang="en-US" dirty="0"/>
              <a:t>Hydraulic flocculators require a careful design to achieve the target velocity gradient</a:t>
            </a:r>
          </a:p>
          <a:p>
            <a:r>
              <a:rPr lang="en-US" dirty="0"/>
              <a:t>The flocculator geometry changes dramatically as the flow rate changes</a:t>
            </a:r>
          </a:p>
          <a:p>
            <a:endParaRPr lang="en-US" dirty="0"/>
          </a:p>
          <a:p>
            <a:endParaRPr lang="en-US" dirty="0"/>
          </a:p>
        </p:txBody>
      </p:sp>
      <p:pic>
        <p:nvPicPr>
          <p:cNvPr id="4" name="Picture 2" descr="https://raw.githubusercontent.com/yyr2/pics4520/master/BigOlFlocciBoi.png">
            <a:extLst>
              <a:ext uri="{FF2B5EF4-FFF2-40B4-BE49-F238E27FC236}">
                <a16:creationId xmlns:a16="http://schemas.microsoft.com/office/drawing/2014/main" id="{900CAEE7-8260-4AD7-AAC7-DE3C0F722D59}"/>
              </a:ext>
            </a:extLst>
          </p:cNvPr>
          <p:cNvPicPr>
            <a:picLocks noChangeAspect="1" noChangeArrowheads="1"/>
          </p:cNvPicPr>
          <p:nvPr/>
        </p:nvPicPr>
        <p:blipFill rotWithShape="1">
          <a:blip r:embed="rId2" cstate="print">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7962472" y="4466200"/>
            <a:ext cx="3638538" cy="1804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B7F478-DA82-4AED-8E48-1EF6979DCD5C}"/>
              </a:ext>
            </a:extLst>
          </p:cNvPr>
          <p:cNvPicPr>
            <a:picLocks noChangeAspect="1"/>
          </p:cNvPicPr>
          <p:nvPr/>
        </p:nvPicPr>
        <p:blipFill>
          <a:blip r:embed="rId3"/>
          <a:stretch>
            <a:fillRect/>
          </a:stretch>
        </p:blipFill>
        <p:spPr>
          <a:xfrm>
            <a:off x="5133808" y="4763436"/>
            <a:ext cx="2249266" cy="1360158"/>
          </a:xfrm>
          <a:prstGeom prst="rect">
            <a:avLst/>
          </a:prstGeom>
        </p:spPr>
      </p:pic>
      <p:pic>
        <p:nvPicPr>
          <p:cNvPr id="6" name="Picture 5">
            <a:extLst>
              <a:ext uri="{FF2B5EF4-FFF2-40B4-BE49-F238E27FC236}">
                <a16:creationId xmlns:a16="http://schemas.microsoft.com/office/drawing/2014/main" id="{A76890DE-1B7A-4F36-8A7A-3CA4E6B158A4}"/>
              </a:ext>
            </a:extLst>
          </p:cNvPr>
          <p:cNvPicPr>
            <a:picLocks noChangeAspect="1"/>
          </p:cNvPicPr>
          <p:nvPr/>
        </p:nvPicPr>
        <p:blipFill>
          <a:blip r:embed="rId4"/>
          <a:stretch>
            <a:fillRect/>
          </a:stretch>
        </p:blipFill>
        <p:spPr>
          <a:xfrm>
            <a:off x="3685454" y="4931988"/>
            <a:ext cx="617170" cy="1115215"/>
          </a:xfrm>
          <a:prstGeom prst="rect">
            <a:avLst/>
          </a:prstGeom>
        </p:spPr>
      </p:pic>
    </p:spTree>
    <p:extLst>
      <p:ext uri="{BB962C8B-B14F-4D97-AF65-F5344CB8AC3E}">
        <p14:creationId xmlns:p14="http://schemas.microsoft.com/office/powerpoint/2010/main" val="24007733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
        <p:nvSpPr>
          <p:cNvPr id="3" name="TextBox 2">
            <a:extLst>
              <a:ext uri="{FF2B5EF4-FFF2-40B4-BE49-F238E27FC236}">
                <a16:creationId xmlns:a16="http://schemas.microsoft.com/office/drawing/2014/main" id="{38A82343-0A34-403A-AED4-FD1E09BEC256}"/>
              </a:ext>
            </a:extLst>
          </p:cNvPr>
          <p:cNvSpPr txBox="1"/>
          <p:nvPr/>
        </p:nvSpPr>
        <p:spPr>
          <a:xfrm>
            <a:off x="8707041" y="2809039"/>
            <a:ext cx="3347973" cy="3539430"/>
          </a:xfrm>
          <a:prstGeom prst="rect">
            <a:avLst/>
          </a:prstGeom>
          <a:noFill/>
        </p:spPr>
        <p:txBody>
          <a:bodyPr wrap="square" rtlCol="0">
            <a:spAutoFit/>
          </a:bodyPr>
          <a:lstStyle/>
          <a:p>
            <a:r>
              <a:rPr lang="en-US" dirty="0"/>
              <a:t>This equation does not account for the inefficiency that is the result of the non uniform distribution of energy dissipation in mechanical flocculators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3" y="3291842"/>
            <a:ext cx="7085683" cy="523220"/>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45500" y="3167991"/>
            <a:ext cx="2924502" cy="770293"/>
          </a:xfrm>
          <a:prstGeom prst="rect">
            <a:avLst/>
          </a:prstGeom>
        </p:spPr>
      </p:pic>
    </p:spTree>
    <p:extLst>
      <p:ext uri="{BB962C8B-B14F-4D97-AF65-F5344CB8AC3E}">
        <p14:creationId xmlns:p14="http://schemas.microsoft.com/office/powerpoint/2010/main" val="3466851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34424957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60.6299"/>
  <p:tag name="LATEXADDIN" val="\documentclass{article}&#10;\usepackage{amsmath}&#10;\pagestyle{empty}&#10;\begin{document}&#10;&#10;&#10;$$V_c = 2.41 V_0 \sqrt{\frac{W_0}{x}}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15.1481"/>
  <p:tag name="LATEXADDIN" val="\documentclass{article}&#10;\usepackage{amsmath}&#10;\pagestyle{empty}&#10;\begin{document}&#10;&#10;$$ \Pi_{jet_{exp}} = 0.116 $$&#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30.9336"/>
  <p:tag name="LATEXADDIN" val="\documentclass{article}&#10;\usepackage{amsmath}&#10;\pagestyle{empty}&#10;\begin{document}&#10;&#10;&#10;$$ L_{jet} = H_e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03.075"/>
  <p:tag name="LATEXADDIN" val="\documentclass{article}&#10;\usepackage{amsmath}&#10;\pagestyle{empty}&#10;\begin{document}&#10;&#10;&#10;$$ W_{jet_{min}} = W_{jet_{max}} \Pi_{vc}^{baffle}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758.53"/>
  <p:tag name="LATEXADDIN" val="\documentclass{article}&#10;\usepackage{amsmath}&#10;\pagestyle{empty}&#10;\begin{document}&#10;&#10;&#10;$$ W_{jet_{max}} = W_{jet_{min}} +  \Pi_{jet_{exp}}L_{jet} $$&#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160.48"/>
  <p:tag name="LATEXADDIN" val="\documentclass{article}&#10;\usepackage{amsmath}&#10;\pagestyle{empty}&#10;\begin{document}&#10;&#10;&#10;$$ W_{jet_{max}} = W_{jet_{max}} \Pi_{vc}^{baffle} +  \Pi_{jet_{exp}}L_{jet}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217.098"/>
  <p:tag name="LATEXADDIN" val="\documentclass{article}&#10;\usepackage{amsmath}&#10;\pagestyle{empty}&#10;\begin{document}&#10;&#10;&#10;$$ W_{jet_{max}} =   \frac{\Pi_{jet_{exp}}L_{jet}}{1 - \Pi_{vc}^{baffle}} $$&#10;&#10;\end{document}"/>
  <p:tag name="IGUANATEXSIZE" val="20"/>
  <p:tag name="IGUANATEXCURSOR" val="154"/>
  <p:tag name="TRANSPARENCY" val="True"/>
  <p:tag name="FILENAME" val=""/>
  <p:tag name="LATEXENGINEID" val="0"/>
  <p:tag name="TEMPFOLDER" val="c:\temp\"/>
  <p:tag name="LATEXFORMHEIGHT" val="312"/>
  <p:tag name="LATEXFORMWIDTH" val="607.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333.708"/>
  <p:tag name="LATEXADDIN" val="\documentclass{article}&#10;\usepackage{amsmath}&#10;\pagestyle{empty}&#10;\begin{document}&#10;&#10;$$K_{baffle_{exp}} = \left(\frac{\left(1 - \Pi_{vc}^{baffle}\right) ^ 2}{ \Pi_{vc}^{baffle} \Pi_{PlaneJet_{exp}} \Pi_{H_{e}S}}\right) ^ 2$$&#10;&#10;\end{document}"/>
  <p:tag name="IGUANATEXSIZE" val="24"/>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90.1387"/>
  <p:tag name="LATEXADDIN" val="\documentclass{article}&#10;\usepackage{amsmath}&#10;\pagestyle{empty}&#10;\begin{document}&#10;&#10;$$\bar \varepsilon = K_{baffle} \frac{\bar V^2}{2} \frac{1}{\theta}$$&#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53.618"/>
  <p:tag name="LATEXADDIN" val="\documentclass{article}&#10;\usepackage{amsmath}&#10;\pagestyle{empty}&#10;\begin{document}&#10;&#10;$$\nu G_{CS}^2 = \frac{K_{baffle} \bar V^3}{2 H_e}$$&#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75.815"/>
  <p:tag name="LATEXADDIN" val="\documentclass{article}&#10;\usepackage{amsmath}&#10;\pagestyle{empty}&#10;\begin{document}&#10;&#10;$$G_{CS} = \sqrt{ \frac{K_{baffle}}{2 \nu H_e} \left( \frac{Q}{W S} \right)^3}$$&#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_{baffle}}{2 H_e \nu G_{CS}^2} \right)^\frac{1}{3}$$&#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_{baffle}}{2 H_e \nu G_{CS}^2} \right)^\frac{1}{3}$$&#10;&#10;\end{document}"/>
  <p:tag name="IGUANATEXSIZE" val="24"/>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189.726"/>
  <p:tag name="LATEXADDIN" val="\documentclass{article}&#10;\usepackage{amsmath}&#10;\pagestyle{empty}&#10;\begin{document}&#10;&#10;$$K_{baffle} = \left(\frac{\left(1 - \Pi_{vc}^{baffle}\right) ^ 2}{ \Pi_{vc}^{baffle} \Pi_{PlaneJet_{exp}} \Pi_{H_{e}S}}\right) ^ 2$$&#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59.768"/>
  <p:tag name="LATEXADDIN" val="\documentclass{article}&#10;\usepackage{amsmath}&#10;\pagestyle{empty}&#10;\begin{document}&#10;&#10;$$W_{Min} = \frac{\Pi_{HS_{min}} Q}{H_e} \left( \frac{K_{baffle}}{2 H_e \nu G_{CS}^2} \right)^\frac{1}{3}$$&#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499.438"/>
  <p:tag name="LATEXADDIN" val="\documentclass{article}&#10;\usepackage{amsmath}&#10;\pagestyle{empty}&#10;\begin{document}&#10;&#10;$$K_{baffle_{exp}} = \left(\frac{\left(1 - \Pi_{vc}^{baffle}\right) ^ 2}{ \Pi_{vc}^{baffle} \Pi_{PlaneJet_{exp}} \Pi_{H_{e}S_{min}}}\right) ^ 2$$&#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509.186"/>
  <p:tag name="LATEXADDIN" val="\documentclass{article}&#10;\usepackage{amsmath}&#10;\pagestyle{empty}&#10;\begin{document}&#10;&#10;$$K_{baffle_{exp}} = \left(\frac{\left(1 - \Pi_{vc}^{baffle}\right) ^ 2}{ \Pi_{vc}^{baffle} \Pi_{PlaneJet_{exp}} \Pi_{H_{e}S_{max}}}\right) ^ 2$$&#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61.1924"/>
  <p:tag name="ORIGINALWIDTH" val="2501.687"/>
  <p:tag name="LATEXADDIN" val="\documentclass{article}&#10;\usepackage{amsmath}&#10;\pagestyle{empty}&#10;\begin{document}&#10;&#10;$$S = \left(\frac{Q}{W H_e}\right)^3   \frac{ \left(1 - \Pi_{vc}^{baffle}\right) ^ 4}{2 \nu G_{CS}^2 \left( \Pi_{vc}^{baffle} \Pi_{PlaneJet_{exp}} \right)^2}$$&#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97.6753"/>
  <p:tag name="LATEXADDIN" val="\documentclass{article}&#10;\usepackage{amsmath}&#10;\pagestyle{empty}&#10;\begin{document}&#10;&#10;$$VOL = Q\theta$$&#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85.3768"/>
  <p:tag name="LATEXADDIN" val="\documentclass{article}&#10;\usepackage{amsmath}&#10;\pagestyle{empty}&#10;\begin{document}&#10;&#10;$$\bar \varepsilon = K_{baffle} \frac{\bar V^2}{2} \frac{\bar V}{H_e}$$&#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39.295"/>
  <p:tag name="LATEXADDIN" val="\documentclass{article}&#10;\usepackage{amsmath}&#10;\pagestyle{empty}&#10;\begin{document}&#10;&#10;$$G_{CS} \theta_e = \frac{H_e}{\bar V} \sqrt{ \frac{K_{baffle}}{\nu} \frac{\bar V^2}{2} \frac{\bar V}{H_e}}$$&#10;&#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6.333"/>
  <p:tag name="LATEXADDIN" val="\documentclass{article}&#10;\usepackage{amsmath}&#10;\pagestyle{empty}&#10;\begin{document}&#10;&#10;$$G_{CS} \theta_e = \sqrt{ \frac{H_e K_{baffle} \bar V}{2 \nu}}$$&#10;&#10;&#10;\end{document}"/>
  <p:tag name="IGUANATEXSIZE" val="24"/>
  <p:tag name="IGUANATEXCURSOR" val="128"/>
  <p:tag name="TRANSPARENCY" val="True"/>
  <p:tag name="FILENAME" val=""/>
  <p:tag name="LATEXENGINEID" val="0"/>
  <p:tag name="TEMPFOLDER" val="c:\temp\"/>
  <p:tag name="LATEXFORMHEIGHT" val="324.6"/>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4.833"/>
  <p:tag name="LATEXADDIN" val="\documentclass{article}&#10;\usepackage{amsmath}&#10;\pagestyle{empty}&#10;\begin{document}&#10;&#10;$$G_{CS} \theta_e = \sqrt{ \frac{H_e K_{baffle} Q}{2\nu W 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_{baffle}}{2 H_e \nu G_{CS}^2} \right)^\frac{1}{3}$$&#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51.7061"/>
  <p:tag name="ORIGINALWIDTH" val="1611.548"/>
  <p:tag name="LATEXADDIN" val="\documentclass{article}&#10;\usepackage{amsmath}&#10;\pagestyle{empty}&#10;\begin{document}&#10;&#10;$$Q = \frac{W_{Max}H_e}{\Pi_{HS_{Min}} } \left( \frac{2 H_e \nu G_{CS}^2}{K_{baffle}} \right)^\frac{1}{3}$$&#10;&#10;\end{document}"/>
  <p:tag name="IGUANATEXSIZE" val="24"/>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51.7061"/>
  <p:tag name="ORIGINALWIDTH" val="1862.767"/>
  <p:tag name="LATEXADDIN" val="\documentclass{article}&#10;\usepackage{amsmath}&#10;\pagestyle{empty}&#10;\begin{document}&#10;&#10;$$Q = \frac{W_{Max}H_e}{\Pi_{HS_{Min}} } \left( \frac{2 H_e  g^2 h_e^2}{K_{baffle}(G\theta)^2 \nu} \right)^\frac{1}{3}$$&#10;&#10;\end{document}"/>
  <p:tag name="IGUANATEXSIZE" val="24"/>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242444</TotalTime>
  <Words>4159</Words>
  <Application>Microsoft Office PowerPoint</Application>
  <PresentationFormat>Widescreen</PresentationFormat>
  <Paragraphs>465</Paragraphs>
  <Slides>58</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Arial</vt:lpstr>
      <vt:lpstr>Book Antiqua</vt:lpstr>
      <vt:lpstr>Calibri</vt:lpstr>
      <vt:lpstr>Cambria Math</vt:lpstr>
      <vt:lpstr>Candara</vt:lpstr>
      <vt:lpstr>Century Gothic</vt:lpstr>
      <vt:lpstr>Helvetica Neue</vt:lpstr>
      <vt:lpstr>MT Extra</vt:lpstr>
      <vt:lpstr>Symbol</vt:lpstr>
      <vt:lpstr>Times New Roman</vt:lpstr>
      <vt:lpstr>Wingdings</vt:lpstr>
      <vt:lpstr>SWOT 2021</vt:lpstr>
      <vt:lpstr>Flocculator Design</vt:lpstr>
      <vt:lpstr>Overview</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Mechanical Flocculators Summary</vt:lpstr>
      <vt:lpstr>Why aren’t hydraulic flocculators used more often?</vt:lpstr>
      <vt:lpstr>AguaClara flocculator design continues to evolve rapidly</vt:lpstr>
      <vt:lpstr>AguaClara Hydraulic Flocculation Model</vt:lpstr>
      <vt:lpstr>Collision Potential</vt:lpstr>
      <vt:lpstr>Flocculator Geometry</vt:lpstr>
      <vt:lpstr>High Rate, Uniform Velocity Gradient, Plug flow, Hydraulic Flocculation</vt:lpstr>
      <vt:lpstr>Fluid deformation powered by turbulent kinetic energy and damped by viscosity</vt:lpstr>
      <vt:lpstr>Vena Contracta around a bend?</vt:lpstr>
      <vt:lpstr>Vena Contracta (PVC ) Conclusions </vt:lpstr>
      <vt:lpstr>Head Loss coefficient for a single Baffle</vt:lpstr>
      <vt:lpstr>Measurements from Hydraulic Flocculators Show Loss Coefficient &gt; 2.6</vt:lpstr>
      <vt:lpstr>Plane Jets:  Empirical Coefficients</vt:lpstr>
      <vt:lpstr>Jet Expansion Geometry for Baffles in Series</vt:lpstr>
      <vt:lpstr>Minor loss for baffles in series*</vt:lpstr>
      <vt:lpstr>Flocculator Efficiency</vt:lpstr>
      <vt:lpstr>Less efficient for H_e∕S&gt;6</vt:lpstr>
      <vt:lpstr>Simplify flocculator design by designing for high efficiency</vt:lpstr>
      <vt:lpstr>Obstacles and He/S vs H/S</vt:lpstr>
      <vt:lpstr>Unknowns</vt:lpstr>
      <vt:lpstr>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Start with h_Floc and GCSq</vt:lpstr>
      <vt:lpstr>Viscous Collision Potential per Flow Expansion (bottom-up perspective)</vt:lpstr>
      <vt:lpstr>Maximum Flow for Horizontal-Vertical Flow Flocculators</vt:lpstr>
      <vt:lpstr>Horizontal – Horizontal Flocculator for highest flows</vt:lpstr>
      <vt:lpstr>Horizontal – Vertical Flocculator for approximately 20 – 200 L/s</vt:lpstr>
      <vt:lpstr>Vertical – Horizontal Flocculator for approximately 0.5 – 20 L/s</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Why is the AguaClara design so different from traditional designs?</vt:lpstr>
      <vt:lpstr>Conclusions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6852</cp:revision>
  <dcterms:created xsi:type="dcterms:W3CDTF">2009-05-27T15:44:15Z</dcterms:created>
  <dcterms:modified xsi:type="dcterms:W3CDTF">2022-01-15T17:57:27Z</dcterms:modified>
</cp:coreProperties>
</file>